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57" r:id="rId3"/>
    <p:sldId id="262" r:id="rId4"/>
    <p:sldId id="263" r:id="rId5"/>
    <p:sldId id="264" r:id="rId6"/>
    <p:sldId id="265" r:id="rId7"/>
    <p:sldId id="315" r:id="rId8"/>
    <p:sldId id="303" r:id="rId9"/>
    <p:sldId id="321" r:id="rId10"/>
    <p:sldId id="266" r:id="rId11"/>
    <p:sldId id="320" r:id="rId12"/>
    <p:sldId id="302" r:id="rId13"/>
    <p:sldId id="259" r:id="rId14"/>
    <p:sldId id="308" r:id="rId15"/>
    <p:sldId id="322" r:id="rId16"/>
    <p:sldId id="274" r:id="rId17"/>
    <p:sldId id="297" r:id="rId18"/>
    <p:sldId id="298" r:id="rId19"/>
    <p:sldId id="299" r:id="rId20"/>
    <p:sldId id="258" r:id="rId21"/>
    <p:sldId id="306" r:id="rId22"/>
    <p:sldId id="316" r:id="rId23"/>
    <p:sldId id="275" r:id="rId24"/>
    <p:sldId id="293" r:id="rId25"/>
    <p:sldId id="272" r:id="rId26"/>
    <p:sldId id="290" r:id="rId27"/>
    <p:sldId id="291" r:id="rId28"/>
    <p:sldId id="292" r:id="rId29"/>
    <p:sldId id="273" r:id="rId30"/>
    <p:sldId id="294" r:id="rId31"/>
    <p:sldId id="278" r:id="rId32"/>
    <p:sldId id="310" r:id="rId33"/>
    <p:sldId id="312" r:id="rId34"/>
    <p:sldId id="318" r:id="rId35"/>
    <p:sldId id="317" r:id="rId36"/>
    <p:sldId id="319" r:id="rId37"/>
    <p:sldId id="295" r:id="rId38"/>
    <p:sldId id="296" r:id="rId39"/>
    <p:sldId id="323" r:id="rId40"/>
    <p:sldId id="333" r:id="rId41"/>
    <p:sldId id="276" r:id="rId42"/>
    <p:sldId id="261" r:id="rId4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17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84489" autoAdjust="0"/>
  </p:normalViewPr>
  <p:slideViewPr>
    <p:cSldViewPr snapToGrid="0" snapToObjects="1">
      <p:cViewPr varScale="1">
        <p:scale>
          <a:sx n="93" d="100"/>
          <a:sy n="93" d="100"/>
        </p:scale>
        <p:origin x="2304" y="78"/>
      </p:cViewPr>
      <p:guideLst>
        <p:guide orient="horz" pos="2160"/>
        <p:guide pos="2880"/>
      </p:guideLst>
    </p:cSldViewPr>
  </p:slideViewPr>
  <p:outlineViewPr>
    <p:cViewPr>
      <p:scale>
        <a:sx n="33" d="100"/>
        <a:sy n="33" d="100"/>
      </p:scale>
      <p:origin x="0" y="45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CE943BAF-7CB4-4266-80D5-F7C642CB3FF9}" type="datetimeFigureOut">
              <a:rPr lang="en-US" smtClean="0"/>
              <a:t>3/19/2024</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0FC87930-875F-4964-B2ED-30AA3824E6E1}" type="slidenum">
              <a:rPr lang="en-US" smtClean="0"/>
              <a:t>‹#›</a:t>
            </a:fld>
            <a:endParaRPr lang="en-US"/>
          </a:p>
        </p:txBody>
      </p:sp>
    </p:spTree>
    <p:extLst>
      <p:ext uri="{BB962C8B-B14F-4D97-AF65-F5344CB8AC3E}">
        <p14:creationId xmlns:p14="http://schemas.microsoft.com/office/powerpoint/2010/main" val="3223592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87930-875F-4964-B2ED-30AA3824E6E1}" type="slidenum">
              <a:rPr lang="en-US" smtClean="0"/>
              <a:t>10</a:t>
            </a:fld>
            <a:endParaRPr lang="en-US"/>
          </a:p>
        </p:txBody>
      </p:sp>
    </p:spTree>
    <p:extLst>
      <p:ext uri="{BB962C8B-B14F-4D97-AF65-F5344CB8AC3E}">
        <p14:creationId xmlns:p14="http://schemas.microsoft.com/office/powerpoint/2010/main" val="1283215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C87930-875F-4964-B2ED-30AA3824E6E1}" type="slidenum">
              <a:rPr lang="en-US" smtClean="0"/>
              <a:t>18</a:t>
            </a:fld>
            <a:endParaRPr lang="en-US"/>
          </a:p>
        </p:txBody>
      </p:sp>
    </p:spTree>
    <p:extLst>
      <p:ext uri="{BB962C8B-B14F-4D97-AF65-F5344CB8AC3E}">
        <p14:creationId xmlns:p14="http://schemas.microsoft.com/office/powerpoint/2010/main" val="1552434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C87930-875F-4964-B2ED-30AA3824E6E1}" type="slidenum">
              <a:rPr lang="en-US" smtClean="0"/>
              <a:t>31</a:t>
            </a:fld>
            <a:endParaRPr lang="en-US"/>
          </a:p>
        </p:txBody>
      </p:sp>
    </p:spTree>
    <p:extLst>
      <p:ext uri="{BB962C8B-B14F-4D97-AF65-F5344CB8AC3E}">
        <p14:creationId xmlns:p14="http://schemas.microsoft.com/office/powerpoint/2010/main" val="4104853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87930-875F-4964-B2ED-30AA3824E6E1}" type="slidenum">
              <a:rPr lang="en-US" smtClean="0"/>
              <a:t>34</a:t>
            </a:fld>
            <a:endParaRPr lang="en-US"/>
          </a:p>
        </p:txBody>
      </p:sp>
    </p:spTree>
    <p:extLst>
      <p:ext uri="{BB962C8B-B14F-4D97-AF65-F5344CB8AC3E}">
        <p14:creationId xmlns:p14="http://schemas.microsoft.com/office/powerpoint/2010/main" val="1889674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ACC0D0-49F5-A540-A019-96A3122321B3}"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A71AD-B8DB-F846-B323-449EBBCD14DC}" type="slidenum">
              <a:rPr lang="en-US" smtClean="0"/>
              <a:pPr/>
              <a:t>‹#›</a:t>
            </a:fld>
            <a:endParaRPr lang="en-US"/>
          </a:p>
        </p:txBody>
      </p:sp>
    </p:spTree>
    <p:extLst>
      <p:ext uri="{BB962C8B-B14F-4D97-AF65-F5344CB8AC3E}">
        <p14:creationId xmlns:p14="http://schemas.microsoft.com/office/powerpoint/2010/main" val="581502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ACC0D0-49F5-A540-A019-96A3122321B3}"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A71AD-B8DB-F846-B323-449EBBCD14DC}" type="slidenum">
              <a:rPr lang="en-US" smtClean="0"/>
              <a:pPr/>
              <a:t>‹#›</a:t>
            </a:fld>
            <a:endParaRPr lang="en-US"/>
          </a:p>
        </p:txBody>
      </p:sp>
    </p:spTree>
    <p:extLst>
      <p:ext uri="{BB962C8B-B14F-4D97-AF65-F5344CB8AC3E}">
        <p14:creationId xmlns:p14="http://schemas.microsoft.com/office/powerpoint/2010/main" val="1018374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ACC0D0-49F5-A540-A019-96A3122321B3}"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A71AD-B8DB-F846-B323-449EBBCD14DC}" type="slidenum">
              <a:rPr lang="en-US" smtClean="0"/>
              <a:pPr/>
              <a:t>‹#›</a:t>
            </a:fld>
            <a:endParaRPr lang="en-US"/>
          </a:p>
        </p:txBody>
      </p:sp>
    </p:spTree>
    <p:extLst>
      <p:ext uri="{BB962C8B-B14F-4D97-AF65-F5344CB8AC3E}">
        <p14:creationId xmlns:p14="http://schemas.microsoft.com/office/powerpoint/2010/main" val="618587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ACC0D0-49F5-A540-A019-96A3122321B3}"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A71AD-B8DB-F846-B323-449EBBCD14DC}" type="slidenum">
              <a:rPr lang="en-US" smtClean="0"/>
              <a:pPr/>
              <a:t>‹#›</a:t>
            </a:fld>
            <a:endParaRPr lang="en-US"/>
          </a:p>
        </p:txBody>
      </p:sp>
    </p:spTree>
    <p:extLst>
      <p:ext uri="{BB962C8B-B14F-4D97-AF65-F5344CB8AC3E}">
        <p14:creationId xmlns:p14="http://schemas.microsoft.com/office/powerpoint/2010/main" val="3623468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ACC0D0-49F5-A540-A019-96A3122321B3}"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A71AD-B8DB-F846-B323-449EBBCD14DC}" type="slidenum">
              <a:rPr lang="en-US" smtClean="0"/>
              <a:pPr/>
              <a:t>‹#›</a:t>
            </a:fld>
            <a:endParaRPr lang="en-US"/>
          </a:p>
        </p:txBody>
      </p:sp>
    </p:spTree>
    <p:extLst>
      <p:ext uri="{BB962C8B-B14F-4D97-AF65-F5344CB8AC3E}">
        <p14:creationId xmlns:p14="http://schemas.microsoft.com/office/powerpoint/2010/main" val="773722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ACC0D0-49F5-A540-A019-96A3122321B3}" type="datetimeFigureOut">
              <a:rPr lang="en-US" smtClean="0"/>
              <a:pPr/>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A71AD-B8DB-F846-B323-449EBBCD14DC}" type="slidenum">
              <a:rPr lang="en-US" smtClean="0"/>
              <a:pPr/>
              <a:t>‹#›</a:t>
            </a:fld>
            <a:endParaRPr lang="en-US"/>
          </a:p>
        </p:txBody>
      </p:sp>
    </p:spTree>
    <p:extLst>
      <p:ext uri="{BB962C8B-B14F-4D97-AF65-F5344CB8AC3E}">
        <p14:creationId xmlns:p14="http://schemas.microsoft.com/office/powerpoint/2010/main" val="4122672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ACC0D0-49F5-A540-A019-96A3122321B3}" type="datetimeFigureOut">
              <a:rPr lang="en-US" smtClean="0"/>
              <a:pPr/>
              <a:t>3/19/2024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DA71AD-B8DB-F846-B323-449EBBCD14DC}" type="slidenum">
              <a:rPr lang="en-US" smtClean="0"/>
              <a:pPr/>
              <a:t>‹#›</a:t>
            </a:fld>
            <a:endParaRPr lang="en-US"/>
          </a:p>
        </p:txBody>
      </p:sp>
    </p:spTree>
    <p:extLst>
      <p:ext uri="{BB962C8B-B14F-4D97-AF65-F5344CB8AC3E}">
        <p14:creationId xmlns:p14="http://schemas.microsoft.com/office/powerpoint/2010/main" val="2304187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ACC0D0-49F5-A540-A019-96A3122321B3}" type="datetimeFigureOut">
              <a:rPr lang="en-US" smtClean="0"/>
              <a:pPr/>
              <a:t>3/19/2024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DA71AD-B8DB-F846-B323-449EBBCD14DC}" type="slidenum">
              <a:rPr lang="en-US" smtClean="0"/>
              <a:pPr/>
              <a:t>‹#›</a:t>
            </a:fld>
            <a:endParaRPr lang="en-US"/>
          </a:p>
        </p:txBody>
      </p:sp>
    </p:spTree>
    <p:extLst>
      <p:ext uri="{BB962C8B-B14F-4D97-AF65-F5344CB8AC3E}">
        <p14:creationId xmlns:p14="http://schemas.microsoft.com/office/powerpoint/2010/main" val="201816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CC0D0-49F5-A540-A019-96A3122321B3}" type="datetimeFigureOut">
              <a:rPr lang="en-US" smtClean="0"/>
              <a:pPr/>
              <a:t>3/19/2024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DA71AD-B8DB-F846-B323-449EBBCD14DC}" type="slidenum">
              <a:rPr lang="en-US" smtClean="0"/>
              <a:pPr/>
              <a:t>‹#›</a:t>
            </a:fld>
            <a:endParaRPr lang="en-US"/>
          </a:p>
        </p:txBody>
      </p:sp>
    </p:spTree>
    <p:extLst>
      <p:ext uri="{BB962C8B-B14F-4D97-AF65-F5344CB8AC3E}">
        <p14:creationId xmlns:p14="http://schemas.microsoft.com/office/powerpoint/2010/main" val="2818984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ACC0D0-49F5-A540-A019-96A3122321B3}" type="datetimeFigureOut">
              <a:rPr lang="en-US" smtClean="0"/>
              <a:pPr/>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A71AD-B8DB-F846-B323-449EBBCD14DC}" type="slidenum">
              <a:rPr lang="en-US" smtClean="0"/>
              <a:pPr/>
              <a:t>‹#›</a:t>
            </a:fld>
            <a:endParaRPr lang="en-US"/>
          </a:p>
        </p:txBody>
      </p:sp>
    </p:spTree>
    <p:extLst>
      <p:ext uri="{BB962C8B-B14F-4D97-AF65-F5344CB8AC3E}">
        <p14:creationId xmlns:p14="http://schemas.microsoft.com/office/powerpoint/2010/main" val="2078048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ACC0D0-49F5-A540-A019-96A3122321B3}" type="datetimeFigureOut">
              <a:rPr lang="en-US" smtClean="0"/>
              <a:pPr/>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A71AD-B8DB-F846-B323-449EBBCD14DC}" type="slidenum">
              <a:rPr lang="en-US" smtClean="0"/>
              <a:pPr/>
              <a:t>‹#›</a:t>
            </a:fld>
            <a:endParaRPr lang="en-US"/>
          </a:p>
        </p:txBody>
      </p:sp>
    </p:spTree>
    <p:extLst>
      <p:ext uri="{BB962C8B-B14F-4D97-AF65-F5344CB8AC3E}">
        <p14:creationId xmlns:p14="http://schemas.microsoft.com/office/powerpoint/2010/main" val="76573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ACC0D0-49F5-A540-A019-96A3122321B3}" type="datetimeFigureOut">
              <a:rPr lang="en-US" smtClean="0"/>
              <a:pPr/>
              <a:t>3/19/2024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A71AD-B8DB-F846-B323-449EBBCD14DC}" type="slidenum">
              <a:rPr lang="en-US" smtClean="0"/>
              <a:pPr/>
              <a:t>‹#›</a:t>
            </a:fld>
            <a:endParaRPr lang="en-US"/>
          </a:p>
        </p:txBody>
      </p:sp>
    </p:spTree>
    <p:extLst>
      <p:ext uri="{BB962C8B-B14F-4D97-AF65-F5344CB8AC3E}">
        <p14:creationId xmlns:p14="http://schemas.microsoft.com/office/powerpoint/2010/main" val="1480630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taxdepartment.gwu.edu/sites/g/files/zaxdzs3791/f/downloads/8843.pdf" TargetMode="External"/><Relationship Id="rId4" Type="http://schemas.openxmlformats.org/officeDocument/2006/relationships/hyperlink" Target="https://www.irs.gov/pub/irs-pdf/f8843.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tax@gwu.edu" TargetMode="External"/><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taxdepartment.gwu.edu/refund-social-security-and-medicare-tax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irs.gov/pub/irs-pdf/f1040nr.pdf" TargetMode="External"/><Relationship Id="rId7" Type="http://schemas.openxmlformats.org/officeDocument/2006/relationships/hyperlink" Target="https://taxdepartment.gwu.edu/sites/g/files/zaxdzs3791/f/downloads/2021%20Form%208843.pdf" TargetMode="Externa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hyperlink" Target="https://taxdepartment.gwu.edu/sites/g/files/zaxdzs3791/f/downloads/8843.pdf" TargetMode="External"/><Relationship Id="rId5" Type="http://schemas.openxmlformats.org/officeDocument/2006/relationships/hyperlink" Target="https://www.irs.gov/pub/irs-pdf/f8843.pdf" TargetMode="External"/><Relationship Id="rId4" Type="http://schemas.openxmlformats.org/officeDocument/2006/relationships/hyperlink" Target="https://www.irs.gov/pub/irs-pdf/i1040nr.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tax@gwu.edu"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hyperlink" Target="https://www.tax.virginia.gov/sites/default/files/vatax-pdf/2023-760-instructions.pdf" TargetMode="External"/><Relationship Id="rId3" Type="http://schemas.openxmlformats.org/officeDocument/2006/relationships/hyperlink" Target="https://otr.cfo.dc.gov/sites/default/files/dc/sites/otr/publication/attachments/2023_D40_Book_Final_012324.pdf" TargetMode="External"/><Relationship Id="rId7" Type="http://schemas.openxmlformats.org/officeDocument/2006/relationships/hyperlink" Target="https://www.tax.virginia.gov/sites/default/files/taxforms/individual-income-tax/2023/760-2023.pdf" TargetMode="Externa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hyperlink" Target="https://forms.marylandtaxes.gov/current_forms/Resident_Booklet.pdf" TargetMode="External"/><Relationship Id="rId5" Type="http://schemas.openxmlformats.org/officeDocument/2006/relationships/hyperlink" Target="https://www.marylandtaxes.gov/forms/23_forms/Resident-Booklet.pdf" TargetMode="External"/><Relationship Id="rId4" Type="http://schemas.openxmlformats.org/officeDocument/2006/relationships/hyperlink" Target="https://www.marylandtaxes.gov/forms/current_forms/502.pdf" TargetMode="External"/><Relationship Id="rId9" Type="http://schemas.openxmlformats.org/officeDocument/2006/relationships/hyperlink" Target="https://www.tax.virginia.gov/sites/default/files/vatax-pdf/2021-760-instructions.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irs.gov/pub/irs-pdf/f1040.pdf"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blog.sprintax.com/nonresident-federal-tax-efiling-live/#:~:text=Any%20of%20your%20payment%20documents,You%20have%20form%201099%2DNEC" TargetMode="External"/><Relationship Id="rId4" Type="http://schemas.openxmlformats.org/officeDocument/2006/relationships/hyperlink" Target="https://blog.sprintax.com/nonresident-federal-tax-efiling-liv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irs.gov/pub/irs-pdf/f4868.pdf" TargetMode="External"/><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hyperlink" Target="https://www.marylandtaxes.gov/individual/income/filing/extensions.php" TargetMode="External"/><Relationship Id="rId4" Type="http://schemas.openxmlformats.org/officeDocument/2006/relationships/hyperlink" Target="https://otr.cfo.dc.gov/page/extension-time-file"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irs.gov/refunds"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hyperlink" Target="https://www.irs.gov/pub/irs-pdf/f1040x.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blog.sprintax.com/filed-incorrect-tax-return-how-to-amend/" TargetMode="Externa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hyperlink" Target="https://www.irs.gov/pub/irs-pdf/f1040x.pdf" TargetMode="External"/><Relationship Id="rId4" Type="http://schemas.openxmlformats.org/officeDocument/2006/relationships/hyperlink" Target="https://www.irs.gov/pub/irs-pdf/i1040x.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taxdepartment.gwu.edu/sprintax" TargetMode="External"/><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hyperlink" Target="mailto:hello@sprintax.com" TargetMode="External"/><Relationship Id="rId4" Type="http://schemas.openxmlformats.org/officeDocument/2006/relationships/hyperlink" Target="mailto:tax@gwu.edu"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mailto:tax@gwu.edu" TargetMode="External"/><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s://www.taxslayer.com/" TargetMode="Externa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hyperlink" Target="https://www.hrblock.com/tax-software/" TargetMode="External"/><Relationship Id="rId5" Type="http://schemas.openxmlformats.org/officeDocument/2006/relationships/hyperlink" Target="https://turbotax.intuit.com/" TargetMode="External"/><Relationship Id="rId4" Type="http://schemas.openxmlformats.org/officeDocument/2006/relationships/hyperlink" Target="https://www.irs.gov/filing/free-file-do-your-federal-taxes-for-fre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irs.gov/forms-pubs/about-form-1040-n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36261" y="3454532"/>
            <a:ext cx="8490143" cy="892552"/>
          </a:xfrm>
          <a:prstGeom prst="rect">
            <a:avLst/>
          </a:prstGeom>
          <a:noFill/>
        </p:spPr>
        <p:txBody>
          <a:bodyPr wrap="square" rtlCol="0">
            <a:spAutoFit/>
          </a:bodyPr>
          <a:lstStyle/>
          <a:p>
            <a:pPr algn="r"/>
            <a:r>
              <a:rPr lang="en-US" sz="2600" b="1" dirty="0">
                <a:solidFill>
                  <a:schemeClr val="bg1"/>
                </a:solidFill>
                <a:latin typeface="Arial"/>
                <a:cs typeface="Arial"/>
              </a:rPr>
              <a:t>International Student Tax Workshop</a:t>
            </a:r>
          </a:p>
          <a:p>
            <a:pPr algn="r"/>
            <a:endParaRPr lang="en-US" sz="2600" b="1" dirty="0">
              <a:solidFill>
                <a:schemeClr val="bg1"/>
              </a:solidFill>
              <a:latin typeface="Arial"/>
              <a:cs typeface="Arial"/>
            </a:endParaRPr>
          </a:p>
        </p:txBody>
      </p:sp>
      <p:sp>
        <p:nvSpPr>
          <p:cNvPr id="4" name="TextBox 3"/>
          <p:cNvSpPr txBox="1"/>
          <p:nvPr/>
        </p:nvSpPr>
        <p:spPr>
          <a:xfrm>
            <a:off x="1509754" y="4839896"/>
            <a:ext cx="7220174" cy="1200329"/>
          </a:xfrm>
          <a:prstGeom prst="rect">
            <a:avLst/>
          </a:prstGeom>
          <a:noFill/>
        </p:spPr>
        <p:txBody>
          <a:bodyPr wrap="square" rtlCol="0">
            <a:spAutoFit/>
          </a:bodyPr>
          <a:lstStyle/>
          <a:p>
            <a:pPr algn="r"/>
            <a:r>
              <a:rPr lang="en-US" dirty="0">
                <a:solidFill>
                  <a:schemeClr val="tx2"/>
                </a:solidFill>
                <a:latin typeface="Arial"/>
                <a:cs typeface="Arial"/>
              </a:rPr>
              <a:t>GWU Tax Department and International Services Office (ISO)</a:t>
            </a:r>
            <a:endParaRPr lang="en-US" i="1" dirty="0">
              <a:solidFill>
                <a:schemeClr val="tx2"/>
              </a:solidFill>
              <a:latin typeface="Arial"/>
              <a:cs typeface="Arial"/>
            </a:endParaRPr>
          </a:p>
          <a:p>
            <a:pPr algn="r"/>
            <a:endParaRPr lang="en-US" dirty="0">
              <a:solidFill>
                <a:schemeClr val="tx2"/>
              </a:solidFill>
              <a:latin typeface="Arial"/>
              <a:cs typeface="Arial"/>
            </a:endParaRPr>
          </a:p>
          <a:p>
            <a:pPr algn="r"/>
            <a:r>
              <a:rPr lang="en-US" b="1" dirty="0">
                <a:solidFill>
                  <a:schemeClr val="tx2"/>
                </a:solidFill>
                <a:latin typeface="Arial"/>
                <a:cs typeface="Arial"/>
              </a:rPr>
              <a:t>March 4, 2024</a:t>
            </a:r>
          </a:p>
          <a:p>
            <a:pPr algn="r"/>
            <a:endParaRPr lang="en-US" dirty="0">
              <a:solidFill>
                <a:schemeClr val="tx2"/>
              </a:solidFill>
              <a:latin typeface="Arial"/>
              <a:cs typeface="Arial"/>
            </a:endParaRPr>
          </a:p>
        </p:txBody>
      </p:sp>
    </p:spTree>
    <p:extLst>
      <p:ext uri="{BB962C8B-B14F-4D97-AF65-F5344CB8AC3E}">
        <p14:creationId xmlns:p14="http://schemas.microsoft.com/office/powerpoint/2010/main" val="2030961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Introductory Concepts</a:t>
            </a:r>
          </a:p>
          <a:p>
            <a:endParaRPr lang="en-US" b="1" dirty="0">
              <a:solidFill>
                <a:schemeClr val="bg1"/>
              </a:solidFill>
              <a:latin typeface="Arial"/>
              <a:cs typeface="Arial"/>
            </a:endParaRPr>
          </a:p>
        </p:txBody>
      </p:sp>
      <p:sp>
        <p:nvSpPr>
          <p:cNvPr id="5" name="TextBox 4"/>
          <p:cNvSpPr txBox="1"/>
          <p:nvPr/>
        </p:nvSpPr>
        <p:spPr>
          <a:xfrm>
            <a:off x="883509" y="1438985"/>
            <a:ext cx="7868778" cy="4062651"/>
          </a:xfrm>
          <a:prstGeom prst="rect">
            <a:avLst/>
          </a:prstGeom>
          <a:noFill/>
        </p:spPr>
        <p:txBody>
          <a:bodyPr wrap="square" rtlCol="0">
            <a:spAutoFit/>
          </a:bodyPr>
          <a:lstStyle/>
          <a:p>
            <a:r>
              <a:rPr lang="en-US" sz="2200" b="1" dirty="0">
                <a:solidFill>
                  <a:schemeClr val="tx2"/>
                </a:solidFill>
                <a:latin typeface="Arial"/>
                <a:cs typeface="Arial"/>
              </a:rPr>
              <a:t>No income</a:t>
            </a:r>
          </a:p>
          <a:p>
            <a:pPr>
              <a:lnSpc>
                <a:spcPct val="200000"/>
              </a:lnSpc>
            </a:pPr>
            <a:r>
              <a:rPr lang="en-US" sz="1700" dirty="0">
                <a:solidFill>
                  <a:schemeClr val="tx2"/>
                </a:solidFill>
                <a:latin typeface="Arial"/>
                <a:cs typeface="Arial"/>
              </a:rPr>
              <a:t>Nonresident aliens with no income in 2023 have a simplified filing requirement</a:t>
            </a:r>
          </a:p>
          <a:p>
            <a:pPr marL="285750" indent="-285750">
              <a:lnSpc>
                <a:spcPct val="200000"/>
              </a:lnSpc>
              <a:buFont typeface="Arial" pitchFamily="34" charset="0"/>
              <a:buChar char="•"/>
            </a:pPr>
            <a:r>
              <a:rPr lang="en-US" sz="1700" dirty="0">
                <a:solidFill>
                  <a:schemeClr val="tx2"/>
                </a:solidFill>
                <a:latin typeface="Arial"/>
                <a:cs typeface="Arial"/>
                <a:hlinkClick r:id="rId4"/>
              </a:rPr>
              <a:t>Form 8843 </a:t>
            </a:r>
            <a:r>
              <a:rPr lang="en-US" sz="1700" dirty="0">
                <a:solidFill>
                  <a:schemeClr val="tx2"/>
                </a:solidFill>
                <a:latin typeface="Arial"/>
                <a:cs typeface="Arial"/>
              </a:rPr>
              <a:t>is the only required form</a:t>
            </a:r>
          </a:p>
          <a:p>
            <a:pPr marL="285750" indent="-285750">
              <a:lnSpc>
                <a:spcPct val="200000"/>
              </a:lnSpc>
              <a:buFont typeface="Arial" pitchFamily="34" charset="0"/>
              <a:buChar char="•"/>
            </a:pPr>
            <a:r>
              <a:rPr lang="en-US" sz="1700" dirty="0">
                <a:solidFill>
                  <a:schemeClr val="tx2"/>
                </a:solidFill>
                <a:latin typeface="Arial"/>
                <a:cs typeface="Arial"/>
              </a:rPr>
              <a:t>See an </a:t>
            </a:r>
            <a:r>
              <a:rPr lang="en-US" sz="1700" dirty="0">
                <a:solidFill>
                  <a:schemeClr val="tx2"/>
                </a:solidFill>
                <a:latin typeface="Arial"/>
                <a:cs typeface="Arial"/>
                <a:hlinkClick r:id="rId5"/>
              </a:rPr>
              <a:t>example 8843 </a:t>
            </a:r>
            <a:r>
              <a:rPr lang="en-US" sz="1700" dirty="0">
                <a:solidFill>
                  <a:schemeClr val="tx2"/>
                </a:solidFill>
                <a:latin typeface="Arial"/>
                <a:cs typeface="Arial"/>
              </a:rPr>
              <a:t>on the Tax Department website</a:t>
            </a:r>
          </a:p>
          <a:p>
            <a:endParaRPr lang="en-US" sz="2200" b="1" dirty="0">
              <a:solidFill>
                <a:schemeClr val="tx2"/>
              </a:solidFill>
              <a:latin typeface="Arial"/>
              <a:cs typeface="Arial"/>
            </a:endParaRPr>
          </a:p>
          <a:p>
            <a:pPr>
              <a:lnSpc>
                <a:spcPct val="200000"/>
              </a:lnSpc>
            </a:pPr>
            <a:r>
              <a:rPr lang="en-US" sz="2200" b="1" dirty="0">
                <a:solidFill>
                  <a:schemeClr val="tx2"/>
                </a:solidFill>
                <a:latin typeface="Arial"/>
                <a:cs typeface="Arial"/>
              </a:rPr>
              <a:t>NRAs with No US presence in 2023</a:t>
            </a:r>
          </a:p>
          <a:p>
            <a:pPr>
              <a:lnSpc>
                <a:spcPct val="200000"/>
              </a:lnSpc>
            </a:pPr>
            <a:r>
              <a:rPr lang="en-US" sz="1700" dirty="0">
                <a:solidFill>
                  <a:schemeClr val="tx2"/>
                </a:solidFill>
                <a:latin typeface="Arial"/>
                <a:cs typeface="Arial"/>
              </a:rPr>
              <a:t>Nonresident aliens who had no US source income and no US presence during 2023 will not have any US tax filing requirement for 2023.</a:t>
            </a:r>
          </a:p>
        </p:txBody>
      </p:sp>
    </p:spTree>
    <p:extLst>
      <p:ext uri="{BB962C8B-B14F-4D97-AF65-F5344CB8AC3E}">
        <p14:creationId xmlns:p14="http://schemas.microsoft.com/office/powerpoint/2010/main" val="2854594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Introductory Concepts</a:t>
            </a:r>
          </a:p>
          <a:p>
            <a:endParaRPr lang="en-US" b="1" dirty="0">
              <a:solidFill>
                <a:schemeClr val="bg1"/>
              </a:solidFill>
              <a:latin typeface="Arial"/>
              <a:cs typeface="Arial"/>
            </a:endParaRPr>
          </a:p>
        </p:txBody>
      </p:sp>
      <p:pic>
        <p:nvPicPr>
          <p:cNvPr id="5" name="Picture 4">
            <a:extLst>
              <a:ext uri="{FF2B5EF4-FFF2-40B4-BE49-F238E27FC236}">
                <a16:creationId xmlns:a16="http://schemas.microsoft.com/office/drawing/2014/main" id="{D850C3D3-B38B-4139-AFF9-1F087A46C310}"/>
              </a:ext>
            </a:extLst>
          </p:cNvPr>
          <p:cNvPicPr>
            <a:picLocks noChangeAspect="1"/>
          </p:cNvPicPr>
          <p:nvPr/>
        </p:nvPicPr>
        <p:blipFill>
          <a:blip r:embed="rId3"/>
          <a:stretch>
            <a:fillRect/>
          </a:stretch>
        </p:blipFill>
        <p:spPr>
          <a:xfrm>
            <a:off x="1884081" y="980774"/>
            <a:ext cx="5402984" cy="5216784"/>
          </a:xfrm>
          <a:prstGeom prst="rect">
            <a:avLst/>
          </a:prstGeom>
        </p:spPr>
      </p:pic>
    </p:spTree>
    <p:extLst>
      <p:ext uri="{BB962C8B-B14F-4D97-AF65-F5344CB8AC3E}">
        <p14:creationId xmlns:p14="http://schemas.microsoft.com/office/powerpoint/2010/main" val="448567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Introductory Concepts</a:t>
            </a:r>
          </a:p>
          <a:p>
            <a:endParaRPr lang="en-US" b="1" dirty="0">
              <a:solidFill>
                <a:schemeClr val="bg1"/>
              </a:solidFill>
              <a:latin typeface="Arial"/>
              <a:cs typeface="Arial"/>
            </a:endParaRPr>
          </a:p>
        </p:txBody>
      </p:sp>
      <p:sp>
        <p:nvSpPr>
          <p:cNvPr id="5" name="TextBox 4"/>
          <p:cNvSpPr txBox="1"/>
          <p:nvPr/>
        </p:nvSpPr>
        <p:spPr>
          <a:xfrm>
            <a:off x="883509" y="1438985"/>
            <a:ext cx="7868778" cy="5191165"/>
          </a:xfrm>
          <a:prstGeom prst="rect">
            <a:avLst/>
          </a:prstGeom>
          <a:noFill/>
        </p:spPr>
        <p:txBody>
          <a:bodyPr wrap="square" rtlCol="0">
            <a:spAutoFit/>
          </a:bodyPr>
          <a:lstStyle/>
          <a:p>
            <a:r>
              <a:rPr lang="en-US" sz="2200" b="1" dirty="0">
                <a:solidFill>
                  <a:schemeClr val="tx2"/>
                </a:solidFill>
                <a:latin typeface="Arial"/>
                <a:cs typeface="Arial"/>
              </a:rPr>
              <a:t>Social Security/Medicare Tax (FICA Taxes)</a:t>
            </a:r>
          </a:p>
          <a:p>
            <a:endParaRPr lang="en-US" sz="2200" b="1" dirty="0">
              <a:solidFill>
                <a:schemeClr val="tx2"/>
              </a:solidFill>
              <a:latin typeface="Arial"/>
              <a:cs typeface="Arial"/>
            </a:endParaRPr>
          </a:p>
          <a:p>
            <a:pPr marL="285750" indent="-285750">
              <a:lnSpc>
                <a:spcPct val="200000"/>
              </a:lnSpc>
              <a:spcAft>
                <a:spcPts val="1200"/>
              </a:spcAft>
              <a:buFont typeface="Arial" pitchFamily="34" charset="0"/>
              <a:buChar char="•"/>
            </a:pPr>
            <a:r>
              <a:rPr lang="en-US" sz="1700" dirty="0">
                <a:solidFill>
                  <a:schemeClr val="tx2"/>
                </a:solidFill>
                <a:latin typeface="Arial"/>
                <a:cs typeface="Arial"/>
              </a:rPr>
              <a:t>Nonresident alien F-1 or J-1 visa holders are exempt from FICA. If you had FICA tax withheld from your GW paycheck as shown on Form W-2, send an email to </a:t>
            </a:r>
            <a:r>
              <a:rPr lang="en-US" sz="1700" dirty="0">
                <a:solidFill>
                  <a:schemeClr val="tx2"/>
                </a:solidFill>
                <a:latin typeface="Arial"/>
                <a:cs typeface="Arial"/>
                <a:hlinkClick r:id="rId3"/>
              </a:rPr>
              <a:t>tax@gwu.edu</a:t>
            </a:r>
            <a:r>
              <a:rPr lang="en-US" sz="1700" dirty="0">
                <a:solidFill>
                  <a:schemeClr val="tx2"/>
                </a:solidFill>
                <a:latin typeface="Arial"/>
                <a:cs typeface="Arial"/>
              </a:rPr>
              <a:t> and we will research.</a:t>
            </a:r>
          </a:p>
          <a:p>
            <a:pPr marL="285750" indent="-285750">
              <a:lnSpc>
                <a:spcPct val="200000"/>
              </a:lnSpc>
              <a:spcAft>
                <a:spcPts val="1200"/>
              </a:spcAft>
              <a:buFont typeface="Arial" pitchFamily="34" charset="0"/>
              <a:buChar char="•"/>
            </a:pPr>
            <a:r>
              <a:rPr lang="en-US" sz="1700" dirty="0">
                <a:solidFill>
                  <a:schemeClr val="tx2"/>
                </a:solidFill>
                <a:latin typeface="Arial"/>
                <a:cs typeface="Arial"/>
              </a:rPr>
              <a:t>Nonresident alien F-1 or J-1 students on OPT/CPE/Practical Training are exempt from FICA at other employers. We can’t assist with recovery, but the </a:t>
            </a:r>
            <a:r>
              <a:rPr lang="en-US" sz="1700" dirty="0">
                <a:solidFill>
                  <a:schemeClr val="tx2"/>
                </a:solidFill>
                <a:latin typeface="Arial"/>
                <a:cs typeface="Arial"/>
                <a:hlinkClick r:id="rId4"/>
              </a:rPr>
              <a:t>Refunding FICA Taxes document </a:t>
            </a:r>
            <a:r>
              <a:rPr lang="en-US" sz="1700" dirty="0">
                <a:solidFill>
                  <a:schemeClr val="tx2"/>
                </a:solidFill>
                <a:latin typeface="Arial"/>
                <a:cs typeface="Arial"/>
              </a:rPr>
              <a:t>on our website may help. Talk directly to the outside employer</a:t>
            </a:r>
          </a:p>
          <a:p>
            <a:endParaRPr lang="en-US" sz="2200" baseline="30000" dirty="0">
              <a:latin typeface="Arial"/>
              <a:cs typeface="Arial"/>
            </a:endParaRPr>
          </a:p>
          <a:p>
            <a:endParaRPr lang="en-US" sz="2200" baseline="30000" dirty="0">
              <a:latin typeface="Arial"/>
              <a:cs typeface="Arial"/>
            </a:endParaRPr>
          </a:p>
        </p:txBody>
      </p:sp>
      <p:pic>
        <p:nvPicPr>
          <p:cNvPr id="4" name="Picture 3"/>
          <p:cNvPicPr>
            <a:picLocks noChangeAspect="1"/>
          </p:cNvPicPr>
          <p:nvPr/>
        </p:nvPicPr>
        <p:blipFill>
          <a:blip r:embed="rId5"/>
          <a:stretch>
            <a:fillRect/>
          </a:stretch>
        </p:blipFill>
        <p:spPr>
          <a:xfrm>
            <a:off x="5864009" y="23986"/>
            <a:ext cx="3016519" cy="1277872"/>
          </a:xfrm>
          <a:prstGeom prst="rect">
            <a:avLst/>
          </a:prstGeom>
        </p:spPr>
      </p:pic>
    </p:spTree>
    <p:extLst>
      <p:ext uri="{BB962C8B-B14F-4D97-AF65-F5344CB8AC3E}">
        <p14:creationId xmlns:p14="http://schemas.microsoft.com/office/powerpoint/2010/main" val="2973484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Introductory Concepts</a:t>
            </a:r>
          </a:p>
          <a:p>
            <a:endParaRPr lang="en-US" b="1" dirty="0">
              <a:solidFill>
                <a:schemeClr val="bg1"/>
              </a:solidFill>
              <a:latin typeface="Arial"/>
              <a:cs typeface="Arial"/>
            </a:endParaRPr>
          </a:p>
        </p:txBody>
      </p:sp>
      <p:sp>
        <p:nvSpPr>
          <p:cNvPr id="5" name="TextBox 4"/>
          <p:cNvSpPr txBox="1"/>
          <p:nvPr/>
        </p:nvSpPr>
        <p:spPr>
          <a:xfrm>
            <a:off x="883509" y="1438986"/>
            <a:ext cx="7659600" cy="4619213"/>
          </a:xfrm>
          <a:prstGeom prst="rect">
            <a:avLst/>
          </a:prstGeom>
          <a:noFill/>
        </p:spPr>
        <p:txBody>
          <a:bodyPr wrap="square" rtlCol="0">
            <a:spAutoFit/>
          </a:bodyPr>
          <a:lstStyle/>
          <a:p>
            <a:pPr>
              <a:lnSpc>
                <a:spcPct val="150000"/>
              </a:lnSpc>
            </a:pPr>
            <a:r>
              <a:rPr lang="en-US" sz="2200" b="1" dirty="0">
                <a:solidFill>
                  <a:schemeClr val="accent1">
                    <a:lumMod val="75000"/>
                  </a:schemeClr>
                </a:solidFill>
                <a:latin typeface="Arial" panose="020B0604020202020204" pitchFamily="34" charset="0"/>
                <a:cs typeface="Arial" panose="020B0604020202020204" pitchFamily="34" charset="0"/>
              </a:rPr>
              <a:t>Tax withholding and return filing requirements</a:t>
            </a:r>
          </a:p>
          <a:p>
            <a:pPr marL="285750" indent="-285750">
              <a:lnSpc>
                <a:spcPct val="150000"/>
              </a:lnSpc>
              <a:buFont typeface="Arial" panose="020B0604020202020204" pitchFamily="34" charset="0"/>
              <a:buChar char="•"/>
            </a:pPr>
            <a:endParaRPr lang="en-US" sz="1700" dirty="0">
              <a:solidFill>
                <a:schemeClr val="accent1">
                  <a:lumMod val="75000"/>
                </a:schemeClr>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700" dirty="0">
                <a:solidFill>
                  <a:schemeClr val="accent1">
                    <a:lumMod val="75000"/>
                  </a:schemeClr>
                </a:solidFill>
                <a:latin typeface="Arial" panose="020B0604020202020204" pitchFamily="34" charset="0"/>
                <a:cs typeface="Arial" panose="020B0604020202020204" pitchFamily="34" charset="0"/>
              </a:rPr>
              <a:t>The tax year for individuals is calendar year, January 1 - December 31. In most cases employers withhold tax from your paychecks during the tax year. </a:t>
            </a:r>
          </a:p>
          <a:p>
            <a:pPr>
              <a:lnSpc>
                <a:spcPct val="150000"/>
              </a:lnSpc>
            </a:pPr>
            <a:endParaRPr lang="en-US" sz="1700" dirty="0">
              <a:solidFill>
                <a:schemeClr val="accent1">
                  <a:lumMod val="75000"/>
                </a:schemeClr>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700" dirty="0">
                <a:solidFill>
                  <a:schemeClr val="accent1">
                    <a:lumMod val="75000"/>
                  </a:schemeClr>
                </a:solidFill>
                <a:latin typeface="Arial" panose="020B0604020202020204" pitchFamily="34" charset="0"/>
                <a:cs typeface="Arial" panose="020B0604020202020204" pitchFamily="34" charset="0"/>
              </a:rPr>
              <a:t>A tax return is a reconciliation between tax that has been withheld and tax that is owed. Depending on your specific circumstances, you will either get a refund for tax overpayment or owe the government money for tax underpayment. </a:t>
            </a:r>
          </a:p>
          <a:p>
            <a:pPr>
              <a:lnSpc>
                <a:spcPct val="150000"/>
              </a:lnSpc>
            </a:pPr>
            <a:endParaRPr lang="en-US" sz="1700" baseline="30000" dirty="0">
              <a:latin typeface="Arial"/>
              <a:cs typeface="Arial"/>
            </a:endParaRPr>
          </a:p>
          <a:p>
            <a:endParaRPr lang="en-US" sz="2200" baseline="30000" dirty="0">
              <a:latin typeface="Arial"/>
              <a:cs typeface="Arial"/>
            </a:endParaRPr>
          </a:p>
        </p:txBody>
      </p:sp>
      <p:pic>
        <p:nvPicPr>
          <p:cNvPr id="3" name="Picture 2" descr="Columbia County 5: Gas &amp; Cell Phone Taxes May Be on the Ris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150852" y="997527"/>
            <a:ext cx="1808359" cy="1197033"/>
          </a:xfrm>
          <a:prstGeom prst="rect">
            <a:avLst/>
          </a:prstGeom>
        </p:spPr>
      </p:pic>
    </p:spTree>
    <p:extLst>
      <p:ext uri="{BB962C8B-B14F-4D97-AF65-F5344CB8AC3E}">
        <p14:creationId xmlns:p14="http://schemas.microsoft.com/office/powerpoint/2010/main" val="1663579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677108"/>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Introductory Concepts</a:t>
            </a:r>
          </a:p>
        </p:txBody>
      </p:sp>
      <p:sp>
        <p:nvSpPr>
          <p:cNvPr id="5" name="TextBox 4"/>
          <p:cNvSpPr txBox="1"/>
          <p:nvPr/>
        </p:nvSpPr>
        <p:spPr>
          <a:xfrm>
            <a:off x="457200" y="938782"/>
            <a:ext cx="8085909" cy="6127318"/>
          </a:xfrm>
          <a:prstGeom prst="rect">
            <a:avLst/>
          </a:prstGeom>
          <a:noFill/>
        </p:spPr>
        <p:txBody>
          <a:bodyPr wrap="square" rtlCol="0">
            <a:spAutoFit/>
          </a:bodyPr>
          <a:lstStyle/>
          <a:p>
            <a:pPr marL="285750" indent="-285750">
              <a:lnSpc>
                <a:spcPct val="200000"/>
              </a:lnSpc>
              <a:buFont typeface="Arial" panose="020B0604020202020204" pitchFamily="34" charset="0"/>
              <a:buChar char="•"/>
            </a:pPr>
            <a:endParaRPr lang="en-US" sz="1400" b="1" dirty="0">
              <a:solidFill>
                <a:schemeClr val="accent1">
                  <a:lumMod val="75000"/>
                </a:schemeClr>
              </a:solidFill>
              <a:latin typeface="Arial" panose="020B0604020202020204" pitchFamily="34" charset="0"/>
              <a:cs typeface="Arial" panose="020B0604020202020204" pitchFamily="34" charset="0"/>
            </a:endParaRPr>
          </a:p>
          <a:p>
            <a:pPr>
              <a:lnSpc>
                <a:spcPct val="200000"/>
              </a:lnSpc>
            </a:pPr>
            <a:r>
              <a:rPr lang="en-US" sz="2200" b="1" dirty="0">
                <a:solidFill>
                  <a:schemeClr val="accent1">
                    <a:lumMod val="75000"/>
                  </a:schemeClr>
                </a:solidFill>
                <a:latin typeface="Arial" panose="020B0604020202020204" pitchFamily="34" charset="0"/>
                <a:cs typeface="Arial" panose="020B0604020202020204" pitchFamily="34" charset="0"/>
              </a:rPr>
              <a:t>Nontaxable income for nonresident aliens</a:t>
            </a:r>
          </a:p>
          <a:p>
            <a:endParaRPr lang="en-US" sz="2200" b="1" dirty="0">
              <a:solidFill>
                <a:schemeClr val="accent1">
                  <a:lumMod val="75000"/>
                </a:schemeClr>
              </a:solidFill>
              <a:latin typeface="Arial" panose="020B0604020202020204" pitchFamily="34" charset="0"/>
              <a:cs typeface="Arial" panose="020B0604020202020204" pitchFamily="34" charset="0"/>
            </a:endParaRPr>
          </a:p>
          <a:p>
            <a:pPr marL="285750" indent="-285750">
              <a:lnSpc>
                <a:spcPct val="150000"/>
              </a:lnSpc>
              <a:spcAft>
                <a:spcPts val="1200"/>
              </a:spcAft>
              <a:buFont typeface="Arial" panose="020B0604020202020204" pitchFamily="34" charset="0"/>
              <a:buChar char="•"/>
            </a:pPr>
            <a:r>
              <a:rPr lang="en-US" sz="1700" dirty="0">
                <a:solidFill>
                  <a:schemeClr val="accent1">
                    <a:lumMod val="75000"/>
                  </a:schemeClr>
                </a:solidFill>
                <a:latin typeface="Arial" panose="020B0604020202020204" pitchFamily="34" charset="0"/>
                <a:cs typeface="Arial" panose="020B0604020202020204" pitchFamily="34" charset="0"/>
              </a:rPr>
              <a:t>Scholarships for tuition and fees required for enrollment or attendance, or for fees, books, supplies, and equipment required for courses</a:t>
            </a:r>
          </a:p>
          <a:p>
            <a:pPr marL="285750" indent="-285750">
              <a:lnSpc>
                <a:spcPct val="150000"/>
              </a:lnSpc>
              <a:spcAft>
                <a:spcPts val="1200"/>
              </a:spcAft>
              <a:buFont typeface="Arial" panose="020B0604020202020204" pitchFamily="34" charset="0"/>
              <a:buChar char="•"/>
            </a:pPr>
            <a:r>
              <a:rPr lang="en-US" sz="1700" dirty="0">
                <a:solidFill>
                  <a:schemeClr val="accent1">
                    <a:lumMod val="75000"/>
                  </a:schemeClr>
                </a:solidFill>
                <a:latin typeface="Arial" panose="020B0604020202020204" pitchFamily="34" charset="0"/>
                <a:cs typeface="Arial" panose="020B0604020202020204" pitchFamily="34" charset="0"/>
              </a:rPr>
              <a:t>Scholarships received from outside the US</a:t>
            </a:r>
          </a:p>
          <a:p>
            <a:pPr marL="285750" indent="-285750">
              <a:lnSpc>
                <a:spcPct val="150000"/>
              </a:lnSpc>
              <a:spcAft>
                <a:spcPts val="1200"/>
              </a:spcAft>
              <a:buFont typeface="Arial" panose="020B0604020202020204" pitchFamily="34" charset="0"/>
              <a:buChar char="•"/>
            </a:pPr>
            <a:r>
              <a:rPr lang="en-US" sz="1700" dirty="0">
                <a:solidFill>
                  <a:schemeClr val="accent1">
                    <a:lumMod val="75000"/>
                  </a:schemeClr>
                </a:solidFill>
                <a:latin typeface="Arial" panose="020B0604020202020204" pitchFamily="34" charset="0"/>
                <a:cs typeface="Arial" panose="020B0604020202020204" pitchFamily="34" charset="0"/>
              </a:rPr>
              <a:t>Money transferred from parents/relatives overseas</a:t>
            </a:r>
          </a:p>
          <a:p>
            <a:pPr marL="285750" indent="-285750">
              <a:lnSpc>
                <a:spcPct val="150000"/>
              </a:lnSpc>
              <a:spcAft>
                <a:spcPts val="1200"/>
              </a:spcAft>
              <a:buFont typeface="Arial" panose="020B0604020202020204" pitchFamily="34" charset="0"/>
              <a:buChar char="•"/>
            </a:pPr>
            <a:r>
              <a:rPr lang="en-US" sz="1700" dirty="0">
                <a:solidFill>
                  <a:schemeClr val="accent1">
                    <a:lumMod val="75000"/>
                  </a:schemeClr>
                </a:solidFill>
                <a:latin typeface="Arial" panose="020B0604020202020204" pitchFamily="34" charset="0"/>
                <a:cs typeface="Arial" panose="020B0604020202020204" pitchFamily="34" charset="0"/>
              </a:rPr>
              <a:t>Income “earned “ in their home country (investment income, rent job before moving to USA etc.)</a:t>
            </a:r>
          </a:p>
          <a:p>
            <a:pPr marL="285750" indent="-285750">
              <a:lnSpc>
                <a:spcPct val="150000"/>
              </a:lnSpc>
              <a:spcAft>
                <a:spcPts val="1200"/>
              </a:spcAft>
              <a:buFont typeface="Arial" panose="020B0604020202020204" pitchFamily="34" charset="0"/>
              <a:buChar char="•"/>
            </a:pPr>
            <a:r>
              <a:rPr lang="en-US" sz="1700" dirty="0">
                <a:solidFill>
                  <a:schemeClr val="accent1">
                    <a:lumMod val="75000"/>
                  </a:schemeClr>
                </a:solidFill>
                <a:latin typeface="Arial" panose="020B0604020202020204" pitchFamily="34" charset="0"/>
                <a:cs typeface="Arial" panose="020B0604020202020204" pitchFamily="34" charset="0"/>
              </a:rPr>
              <a:t>Interest on regular savings account</a:t>
            </a:r>
          </a:p>
          <a:p>
            <a:pPr>
              <a:lnSpc>
                <a:spcPct val="150000"/>
              </a:lnSpc>
            </a:pPr>
            <a:endParaRPr lang="en-US" sz="1700" dirty="0">
              <a:solidFill>
                <a:schemeClr val="accent1">
                  <a:lumMod val="75000"/>
                </a:schemeClr>
              </a:solidFill>
              <a:latin typeface="Arial" panose="020B0604020202020204" pitchFamily="34" charset="0"/>
              <a:cs typeface="Arial" panose="020B0604020202020204" pitchFamily="34" charset="0"/>
            </a:endParaRPr>
          </a:p>
          <a:p>
            <a:pPr>
              <a:lnSpc>
                <a:spcPct val="150000"/>
              </a:lnSpc>
            </a:pPr>
            <a:endParaRPr lang="en-US" sz="1700" dirty="0">
              <a:solidFill>
                <a:schemeClr val="accent1">
                  <a:lumMod val="75000"/>
                </a:schemeClr>
              </a:solidFill>
              <a:latin typeface="Arial" panose="020B0604020202020204" pitchFamily="34" charset="0"/>
              <a:cs typeface="Arial" panose="020B0604020202020204" pitchFamily="34" charset="0"/>
            </a:endParaRPr>
          </a:p>
          <a:p>
            <a:pPr>
              <a:lnSpc>
                <a:spcPct val="200000"/>
              </a:lnSpc>
            </a:pPr>
            <a:endParaRPr lang="en-US" sz="1400" baseline="30000" dirty="0">
              <a:latin typeface="Arial"/>
              <a:cs typeface="Arial"/>
            </a:endParaRPr>
          </a:p>
        </p:txBody>
      </p:sp>
      <p:pic>
        <p:nvPicPr>
          <p:cNvPr id="4" name="Picture 3"/>
          <p:cNvPicPr>
            <a:picLocks noChangeAspect="1"/>
          </p:cNvPicPr>
          <p:nvPr/>
        </p:nvPicPr>
        <p:blipFill>
          <a:blip r:embed="rId3"/>
          <a:stretch>
            <a:fillRect/>
          </a:stretch>
        </p:blipFill>
        <p:spPr>
          <a:xfrm>
            <a:off x="5873892" y="80607"/>
            <a:ext cx="3270107" cy="1329739"/>
          </a:xfrm>
          <a:prstGeom prst="rect">
            <a:avLst/>
          </a:prstGeom>
        </p:spPr>
      </p:pic>
    </p:spTree>
    <p:extLst>
      <p:ext uri="{BB962C8B-B14F-4D97-AF65-F5344CB8AC3E}">
        <p14:creationId xmlns:p14="http://schemas.microsoft.com/office/powerpoint/2010/main" val="498806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677108"/>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Introductory Concepts</a:t>
            </a:r>
          </a:p>
        </p:txBody>
      </p:sp>
      <p:sp>
        <p:nvSpPr>
          <p:cNvPr id="5" name="TextBox 4"/>
          <p:cNvSpPr txBox="1"/>
          <p:nvPr/>
        </p:nvSpPr>
        <p:spPr>
          <a:xfrm>
            <a:off x="457200" y="814798"/>
            <a:ext cx="8085909" cy="5003934"/>
          </a:xfrm>
          <a:prstGeom prst="rect">
            <a:avLst/>
          </a:prstGeom>
          <a:noFill/>
        </p:spPr>
        <p:txBody>
          <a:bodyPr wrap="square" rtlCol="0">
            <a:spAutoFit/>
          </a:bodyPr>
          <a:lstStyle/>
          <a:p>
            <a:pPr marL="285750" indent="-285750">
              <a:lnSpc>
                <a:spcPct val="200000"/>
              </a:lnSpc>
              <a:buFont typeface="Arial" panose="020B0604020202020204" pitchFamily="34" charset="0"/>
              <a:buChar char="•"/>
            </a:pPr>
            <a:endParaRPr lang="en-US" sz="1400" b="1" dirty="0">
              <a:solidFill>
                <a:schemeClr val="accent1">
                  <a:lumMod val="75000"/>
                </a:schemeClr>
              </a:solidFill>
              <a:latin typeface="Arial" panose="020B0604020202020204" pitchFamily="34" charset="0"/>
              <a:cs typeface="Arial" panose="020B0604020202020204" pitchFamily="34" charset="0"/>
            </a:endParaRPr>
          </a:p>
          <a:p>
            <a:pPr>
              <a:lnSpc>
                <a:spcPct val="200000"/>
              </a:lnSpc>
              <a:spcAft>
                <a:spcPts val="1200"/>
              </a:spcAft>
            </a:pPr>
            <a:r>
              <a:rPr lang="en-US" sz="2200" b="1" dirty="0">
                <a:solidFill>
                  <a:schemeClr val="accent1">
                    <a:lumMod val="75000"/>
                  </a:schemeClr>
                </a:solidFill>
                <a:latin typeface="Arial" panose="020B0604020202020204" pitchFamily="34" charset="0"/>
                <a:cs typeface="Arial" panose="020B0604020202020204" pitchFamily="34" charset="0"/>
              </a:rPr>
              <a:t>Common types of taxable income</a:t>
            </a:r>
          </a:p>
          <a:p>
            <a:pPr marL="285750" indent="-285750">
              <a:lnSpc>
                <a:spcPct val="150000"/>
              </a:lnSpc>
              <a:spcAft>
                <a:spcPts val="1200"/>
              </a:spcAft>
              <a:buFont typeface="Arial" panose="020B0604020202020204" pitchFamily="34" charset="0"/>
              <a:buChar char="•"/>
            </a:pPr>
            <a:r>
              <a:rPr lang="en-US" sz="1700" b="1" dirty="0">
                <a:solidFill>
                  <a:schemeClr val="accent1">
                    <a:lumMod val="75000"/>
                  </a:schemeClr>
                </a:solidFill>
                <a:latin typeface="Arial" panose="020B0604020202020204" pitchFamily="34" charset="0"/>
                <a:cs typeface="Arial" panose="020B0604020202020204" pitchFamily="34" charset="0"/>
              </a:rPr>
              <a:t>Compensation for services: </a:t>
            </a:r>
            <a:r>
              <a:rPr lang="en-US" sz="1700" dirty="0">
                <a:solidFill>
                  <a:schemeClr val="accent1">
                    <a:lumMod val="75000"/>
                  </a:schemeClr>
                </a:solidFill>
                <a:latin typeface="Arial" panose="020B0604020202020204" pitchFamily="34" charset="0"/>
                <a:cs typeface="Arial" panose="020B0604020202020204" pitchFamily="34" charset="0"/>
              </a:rPr>
              <a:t>Teaching or graduate assistantships, and other on or off campus employment. Wages are most commonly reported on Form W-2.</a:t>
            </a:r>
          </a:p>
          <a:p>
            <a:pPr marL="285750" indent="-285750">
              <a:lnSpc>
                <a:spcPct val="150000"/>
              </a:lnSpc>
              <a:spcAft>
                <a:spcPts val="1200"/>
              </a:spcAft>
              <a:buFont typeface="Arial" panose="020B0604020202020204" pitchFamily="34" charset="0"/>
              <a:buChar char="•"/>
            </a:pPr>
            <a:r>
              <a:rPr lang="en-US" sz="1700" b="1" dirty="0">
                <a:solidFill>
                  <a:schemeClr val="accent1">
                    <a:lumMod val="75000"/>
                  </a:schemeClr>
                </a:solidFill>
                <a:latin typeface="Arial" panose="020B0604020202020204" pitchFamily="34" charset="0"/>
                <a:cs typeface="Arial" panose="020B0604020202020204" pitchFamily="34" charset="0"/>
              </a:rPr>
              <a:t>Scholarships, fellowships, or grants</a:t>
            </a:r>
            <a:r>
              <a:rPr lang="en-US" sz="1700" dirty="0">
                <a:solidFill>
                  <a:schemeClr val="accent1">
                    <a:lumMod val="75000"/>
                  </a:schemeClr>
                </a:solidFill>
                <a:latin typeface="Arial" panose="020B0604020202020204" pitchFamily="34" charset="0"/>
                <a:cs typeface="Arial" panose="020B0604020202020204" pitchFamily="34" charset="0"/>
              </a:rPr>
              <a:t> from a US source that goes towards living or travel expenses, i.e., stipends. Usually reported on Form 1042-S.</a:t>
            </a:r>
          </a:p>
          <a:p>
            <a:pPr marL="285750" indent="-285750">
              <a:lnSpc>
                <a:spcPct val="150000"/>
              </a:lnSpc>
              <a:spcAft>
                <a:spcPts val="1200"/>
              </a:spcAft>
              <a:buFont typeface="Arial" panose="020B0604020202020204" pitchFamily="34" charset="0"/>
              <a:buChar char="•"/>
            </a:pPr>
            <a:r>
              <a:rPr lang="en-US" sz="1700" b="1" dirty="0">
                <a:solidFill>
                  <a:schemeClr val="accent1">
                    <a:lumMod val="75000"/>
                  </a:schemeClr>
                </a:solidFill>
                <a:latin typeface="Arial" panose="020B0604020202020204" pitchFamily="34" charset="0"/>
                <a:cs typeface="Arial" panose="020B0604020202020204" pitchFamily="34" charset="0"/>
              </a:rPr>
              <a:t>Dividends or capital gains </a:t>
            </a:r>
            <a:r>
              <a:rPr lang="en-US" sz="1700" dirty="0">
                <a:solidFill>
                  <a:schemeClr val="accent1">
                    <a:lumMod val="75000"/>
                  </a:schemeClr>
                </a:solidFill>
                <a:latin typeface="Arial" panose="020B0604020202020204" pitchFamily="34" charset="0"/>
                <a:cs typeface="Arial" panose="020B0604020202020204" pitchFamily="34" charset="0"/>
              </a:rPr>
              <a:t>from U.S. mutual funds, stocks or bonds</a:t>
            </a:r>
          </a:p>
          <a:p>
            <a:pPr marL="285750" indent="-285750">
              <a:lnSpc>
                <a:spcPct val="150000"/>
              </a:lnSpc>
              <a:spcAft>
                <a:spcPts val="1200"/>
              </a:spcAft>
              <a:buFont typeface="Arial" panose="020B0604020202020204" pitchFamily="34" charset="0"/>
              <a:buChar char="•"/>
            </a:pPr>
            <a:r>
              <a:rPr lang="en-US" sz="1700" b="1" dirty="0">
                <a:solidFill>
                  <a:schemeClr val="accent1">
                    <a:lumMod val="75000"/>
                  </a:schemeClr>
                </a:solidFill>
                <a:latin typeface="Arial" panose="020B0604020202020204" pitchFamily="34" charset="0"/>
                <a:cs typeface="Arial" panose="020B0604020202020204" pitchFamily="34" charset="0"/>
              </a:rPr>
              <a:t>Other income:</a:t>
            </a:r>
            <a:r>
              <a:rPr lang="en-US" sz="1700" dirty="0">
                <a:solidFill>
                  <a:schemeClr val="accent1">
                    <a:lumMod val="75000"/>
                  </a:schemeClr>
                </a:solidFill>
                <a:latin typeface="Arial" panose="020B0604020202020204" pitchFamily="34" charset="0"/>
                <a:cs typeface="Arial" panose="020B0604020202020204" pitchFamily="34" charset="0"/>
              </a:rPr>
              <a:t>  Prizes, awards, royalties from US sources </a:t>
            </a:r>
          </a:p>
          <a:p>
            <a:pPr>
              <a:lnSpc>
                <a:spcPct val="200000"/>
              </a:lnSpc>
            </a:pPr>
            <a:endParaRPr lang="en-US" sz="1400" baseline="30000" dirty="0">
              <a:latin typeface="Arial"/>
              <a:cs typeface="Arial"/>
            </a:endParaRPr>
          </a:p>
        </p:txBody>
      </p:sp>
      <p:pic>
        <p:nvPicPr>
          <p:cNvPr id="4" name="Picture 3"/>
          <p:cNvPicPr>
            <a:picLocks noChangeAspect="1"/>
          </p:cNvPicPr>
          <p:nvPr/>
        </p:nvPicPr>
        <p:blipFill>
          <a:blip r:embed="rId3"/>
          <a:stretch>
            <a:fillRect/>
          </a:stretch>
        </p:blipFill>
        <p:spPr>
          <a:xfrm>
            <a:off x="6137328" y="94622"/>
            <a:ext cx="3006671" cy="1098748"/>
          </a:xfrm>
          <a:prstGeom prst="rect">
            <a:avLst/>
          </a:prstGeom>
        </p:spPr>
      </p:pic>
    </p:spTree>
    <p:extLst>
      <p:ext uri="{BB962C8B-B14F-4D97-AF65-F5344CB8AC3E}">
        <p14:creationId xmlns:p14="http://schemas.microsoft.com/office/powerpoint/2010/main" val="2438918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Introductory Concepts</a:t>
            </a:r>
          </a:p>
          <a:p>
            <a:endParaRPr lang="en-US" b="1" dirty="0">
              <a:solidFill>
                <a:schemeClr val="bg1"/>
              </a:solidFill>
              <a:latin typeface="Arial"/>
              <a:cs typeface="Arial"/>
            </a:endParaRPr>
          </a:p>
        </p:txBody>
      </p:sp>
      <p:sp>
        <p:nvSpPr>
          <p:cNvPr id="5" name="TextBox 4"/>
          <p:cNvSpPr txBox="1"/>
          <p:nvPr/>
        </p:nvSpPr>
        <p:spPr>
          <a:xfrm>
            <a:off x="883509" y="1030541"/>
            <a:ext cx="7868778" cy="5078313"/>
          </a:xfrm>
          <a:prstGeom prst="rect">
            <a:avLst/>
          </a:prstGeom>
          <a:noFill/>
        </p:spPr>
        <p:txBody>
          <a:bodyPr wrap="square" rtlCol="0">
            <a:spAutoFit/>
          </a:bodyPr>
          <a:lstStyle/>
          <a:p>
            <a:r>
              <a:rPr lang="en-US" sz="2200" b="1" dirty="0">
                <a:solidFill>
                  <a:schemeClr val="tx2"/>
                </a:solidFill>
                <a:latin typeface="Arial"/>
                <a:cs typeface="Arial"/>
              </a:rPr>
              <a:t>Common tax reporting documents for nonresident aliens</a:t>
            </a:r>
          </a:p>
          <a:p>
            <a:endParaRPr lang="en-US" sz="2200" b="1" dirty="0">
              <a:solidFill>
                <a:schemeClr val="tx2"/>
              </a:solidFill>
              <a:latin typeface="Arial"/>
              <a:cs typeface="Arial"/>
            </a:endParaRPr>
          </a:p>
          <a:p>
            <a:pPr marL="285750" indent="-285750">
              <a:lnSpc>
                <a:spcPct val="150000"/>
              </a:lnSpc>
              <a:buFont typeface="Arial" pitchFamily="34" charset="0"/>
              <a:buChar char="•"/>
            </a:pPr>
            <a:r>
              <a:rPr lang="en-US" sz="1600" b="1" dirty="0">
                <a:solidFill>
                  <a:schemeClr val="tx2"/>
                </a:solidFill>
                <a:latin typeface="Arial"/>
                <a:cs typeface="Arial"/>
              </a:rPr>
              <a:t>W-2:</a:t>
            </a:r>
            <a:r>
              <a:rPr lang="en-US" sz="1600" dirty="0">
                <a:solidFill>
                  <a:schemeClr val="tx2"/>
                </a:solidFill>
                <a:latin typeface="Arial"/>
                <a:cs typeface="Arial"/>
              </a:rPr>
              <a:t>  received by January 31, 2024</a:t>
            </a:r>
          </a:p>
          <a:p>
            <a:pPr marL="742950" lvl="1" indent="-285750">
              <a:lnSpc>
                <a:spcPct val="150000"/>
              </a:lnSpc>
              <a:spcAft>
                <a:spcPts val="1200"/>
              </a:spcAft>
              <a:buFont typeface="Wingdings" panose="05000000000000000000" pitchFamily="2" charset="2"/>
              <a:buChar char="Ø"/>
            </a:pPr>
            <a:r>
              <a:rPr lang="en-US" sz="1600" dirty="0">
                <a:solidFill>
                  <a:schemeClr val="tx2"/>
                </a:solidFill>
                <a:latin typeface="Arial"/>
                <a:cs typeface="Arial"/>
              </a:rPr>
              <a:t>Reporting wages, salary, compensation, i.e., employment earnings</a:t>
            </a:r>
          </a:p>
          <a:p>
            <a:pPr marL="285750" indent="-285750">
              <a:lnSpc>
                <a:spcPct val="150000"/>
              </a:lnSpc>
              <a:buFont typeface="Arial" pitchFamily="34" charset="0"/>
              <a:buChar char="•"/>
            </a:pPr>
            <a:r>
              <a:rPr lang="en-US" sz="1600" b="1" dirty="0">
                <a:solidFill>
                  <a:schemeClr val="tx2"/>
                </a:solidFill>
                <a:latin typeface="Arial"/>
                <a:cs typeface="Arial"/>
              </a:rPr>
              <a:t>1042-S:</a:t>
            </a:r>
            <a:r>
              <a:rPr lang="en-US" sz="1600" dirty="0">
                <a:solidFill>
                  <a:schemeClr val="tx2"/>
                </a:solidFill>
                <a:latin typeface="Arial"/>
                <a:cs typeface="Arial"/>
              </a:rPr>
              <a:t> receive by March 15 2024</a:t>
            </a:r>
          </a:p>
          <a:p>
            <a:pPr marL="742950" lvl="1" indent="-285750">
              <a:lnSpc>
                <a:spcPct val="150000"/>
              </a:lnSpc>
              <a:buFont typeface="Wingdings" panose="05000000000000000000" pitchFamily="2" charset="2"/>
              <a:buChar char="Ø"/>
            </a:pPr>
            <a:r>
              <a:rPr lang="en-US" sz="1600" dirty="0">
                <a:solidFill>
                  <a:schemeClr val="tx2"/>
                </a:solidFill>
                <a:latin typeface="Arial"/>
                <a:cs typeface="Arial"/>
              </a:rPr>
              <a:t>Treaty-exempt salary, wages, stipends, prizes, etc.</a:t>
            </a:r>
          </a:p>
          <a:p>
            <a:pPr marL="742950" lvl="1" indent="-285750">
              <a:lnSpc>
                <a:spcPct val="150000"/>
              </a:lnSpc>
              <a:spcAft>
                <a:spcPts val="1200"/>
              </a:spcAft>
              <a:buFont typeface="Wingdings" panose="05000000000000000000" pitchFamily="2" charset="2"/>
              <a:buChar char="Ø"/>
            </a:pPr>
            <a:r>
              <a:rPr lang="en-US" sz="1600" dirty="0">
                <a:solidFill>
                  <a:schemeClr val="tx2"/>
                </a:solidFill>
                <a:latin typeface="Arial"/>
                <a:cs typeface="Arial"/>
              </a:rPr>
              <a:t>Taxable stipends, prizes, etc.</a:t>
            </a:r>
          </a:p>
          <a:p>
            <a:pPr marL="285750" indent="-285750">
              <a:lnSpc>
                <a:spcPct val="150000"/>
              </a:lnSpc>
              <a:buFont typeface="Arial" pitchFamily="34" charset="0"/>
              <a:buChar char="•"/>
            </a:pPr>
            <a:r>
              <a:rPr lang="en-US" sz="1600" b="1" dirty="0">
                <a:solidFill>
                  <a:schemeClr val="tx2"/>
                </a:solidFill>
                <a:latin typeface="Arial"/>
                <a:cs typeface="Arial"/>
              </a:rPr>
              <a:t>1099-NEC:</a:t>
            </a:r>
            <a:r>
              <a:rPr lang="en-US" sz="1600" dirty="0">
                <a:solidFill>
                  <a:schemeClr val="tx2"/>
                </a:solidFill>
                <a:latin typeface="Arial"/>
                <a:cs typeface="Arial"/>
              </a:rPr>
              <a:t> received by January 31, 2024</a:t>
            </a:r>
          </a:p>
          <a:p>
            <a:pPr marL="742950" lvl="1" indent="-285750">
              <a:lnSpc>
                <a:spcPct val="150000"/>
              </a:lnSpc>
              <a:spcAft>
                <a:spcPts val="1200"/>
              </a:spcAft>
              <a:buFont typeface="Wingdings" panose="05000000000000000000" pitchFamily="2" charset="2"/>
              <a:buChar char="Ø"/>
            </a:pPr>
            <a:r>
              <a:rPr lang="en-US" sz="1600" dirty="0">
                <a:solidFill>
                  <a:schemeClr val="tx2"/>
                </a:solidFill>
                <a:latin typeface="Arial"/>
                <a:cs typeface="Arial"/>
              </a:rPr>
              <a:t>Reporting nonemployee compensation from outside company if they treated you as an independent contractor during 2023</a:t>
            </a:r>
          </a:p>
          <a:p>
            <a:pPr marL="285750" indent="-285750">
              <a:lnSpc>
                <a:spcPct val="150000"/>
              </a:lnSpc>
              <a:spcAft>
                <a:spcPts val="1200"/>
              </a:spcAft>
              <a:buFont typeface="Arial" pitchFamily="34" charset="0"/>
              <a:buChar char="•"/>
            </a:pPr>
            <a:r>
              <a:rPr lang="en-US" sz="1600" b="1" dirty="0">
                <a:solidFill>
                  <a:schemeClr val="tx2"/>
                </a:solidFill>
                <a:latin typeface="Arial"/>
                <a:cs typeface="Arial"/>
              </a:rPr>
              <a:t>1098-T:</a:t>
            </a:r>
            <a:r>
              <a:rPr lang="en-US" sz="1600" dirty="0">
                <a:solidFill>
                  <a:schemeClr val="tx2"/>
                </a:solidFill>
                <a:latin typeface="Arial"/>
                <a:cs typeface="Arial"/>
              </a:rPr>
              <a:t> NRAs can ignore this form</a:t>
            </a:r>
          </a:p>
          <a:p>
            <a:pPr marL="285750" indent="-285750">
              <a:lnSpc>
                <a:spcPct val="150000"/>
              </a:lnSpc>
              <a:spcAft>
                <a:spcPts val="1200"/>
              </a:spcAft>
              <a:buFont typeface="Arial" pitchFamily="34" charset="0"/>
              <a:buChar char="•"/>
            </a:pPr>
            <a:r>
              <a:rPr lang="en-US" sz="1600" b="1" dirty="0">
                <a:solidFill>
                  <a:schemeClr val="tx2"/>
                </a:solidFill>
                <a:latin typeface="Arial"/>
                <a:cs typeface="Arial"/>
              </a:rPr>
              <a:t>1095 B/C:</a:t>
            </a:r>
            <a:r>
              <a:rPr lang="en-US" sz="1600" dirty="0">
                <a:solidFill>
                  <a:schemeClr val="tx2"/>
                </a:solidFill>
                <a:latin typeface="Arial"/>
                <a:cs typeface="Arial"/>
              </a:rPr>
              <a:t> for information only</a:t>
            </a:r>
            <a:endParaRPr lang="en-US" sz="2200" baseline="30000" dirty="0">
              <a:latin typeface="Arial"/>
              <a:cs typeface="Arial"/>
            </a:endParaRPr>
          </a:p>
        </p:txBody>
      </p:sp>
    </p:spTree>
    <p:extLst>
      <p:ext uri="{BB962C8B-B14F-4D97-AF65-F5344CB8AC3E}">
        <p14:creationId xmlns:p14="http://schemas.microsoft.com/office/powerpoint/2010/main" val="3978476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W-2</a:t>
            </a:r>
          </a:p>
        </p:txBody>
      </p:sp>
      <p:sp>
        <p:nvSpPr>
          <p:cNvPr id="6" name="TextBox 5"/>
          <p:cNvSpPr txBox="1"/>
          <p:nvPr/>
        </p:nvSpPr>
        <p:spPr>
          <a:xfrm>
            <a:off x="3749040" y="4023360"/>
            <a:ext cx="3396343" cy="769441"/>
          </a:xfrm>
          <a:prstGeom prst="rect">
            <a:avLst/>
          </a:prstGeom>
          <a:noFill/>
        </p:spPr>
        <p:txBody>
          <a:bodyPr wrap="square" rtlCol="0">
            <a:spAutoFit/>
          </a:bodyPr>
          <a:lstStyle/>
          <a:p>
            <a:r>
              <a:rPr lang="en-US" sz="4400" dirty="0">
                <a:ln w="0"/>
                <a:solidFill>
                  <a:schemeClr val="accent1"/>
                </a:solidFill>
                <a:effectLst>
                  <a:outerShdw blurRad="50800" dist="38100" dir="2700000" algn="tl" rotWithShape="0">
                    <a:prstClr val="black">
                      <a:alpha val="40000"/>
                    </a:prstClr>
                  </a:outerShdw>
                </a:effectLst>
              </a:rPr>
              <a:t>SAMPLE </a:t>
            </a:r>
          </a:p>
        </p:txBody>
      </p:sp>
      <p:pic>
        <p:nvPicPr>
          <p:cNvPr id="8" name="Content Placeholder 7">
            <a:extLst>
              <a:ext uri="{FF2B5EF4-FFF2-40B4-BE49-F238E27FC236}">
                <a16:creationId xmlns:a16="http://schemas.microsoft.com/office/drawing/2014/main" id="{2F6AA878-48FA-45EC-9892-345CC6F193D0}"/>
              </a:ext>
            </a:extLst>
          </p:cNvPr>
          <p:cNvPicPr>
            <a:picLocks noGrp="1" noChangeAspect="1"/>
          </p:cNvPicPr>
          <p:nvPr>
            <p:ph idx="1"/>
          </p:nvPr>
        </p:nvPicPr>
        <p:blipFill>
          <a:blip r:embed="rId2"/>
          <a:stretch>
            <a:fillRect/>
          </a:stretch>
        </p:blipFill>
        <p:spPr>
          <a:xfrm>
            <a:off x="1943100" y="2224881"/>
            <a:ext cx="5257800" cy="3276600"/>
          </a:xfrm>
        </p:spPr>
      </p:pic>
    </p:spTree>
    <p:extLst>
      <p:ext uri="{BB962C8B-B14F-4D97-AF65-F5344CB8AC3E}">
        <p14:creationId xmlns:p14="http://schemas.microsoft.com/office/powerpoint/2010/main" val="1396668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1042-S</a:t>
            </a:r>
          </a:p>
        </p:txBody>
      </p:sp>
      <p:pic>
        <p:nvPicPr>
          <p:cNvPr id="5" name="Picture 4">
            <a:extLst>
              <a:ext uri="{FF2B5EF4-FFF2-40B4-BE49-F238E27FC236}">
                <a16:creationId xmlns:a16="http://schemas.microsoft.com/office/drawing/2014/main" id="{D8532F3B-8657-41FA-9C41-018BCFF6AE00}"/>
              </a:ext>
            </a:extLst>
          </p:cNvPr>
          <p:cNvPicPr>
            <a:picLocks noChangeAspect="1"/>
          </p:cNvPicPr>
          <p:nvPr/>
        </p:nvPicPr>
        <p:blipFill>
          <a:blip r:embed="rId3"/>
          <a:stretch>
            <a:fillRect/>
          </a:stretch>
        </p:blipFill>
        <p:spPr>
          <a:xfrm>
            <a:off x="1243012" y="1162756"/>
            <a:ext cx="6657975" cy="5238044"/>
          </a:xfrm>
          <a:prstGeom prst="rect">
            <a:avLst/>
          </a:prstGeom>
        </p:spPr>
      </p:pic>
    </p:spTree>
    <p:extLst>
      <p:ext uri="{BB962C8B-B14F-4D97-AF65-F5344CB8AC3E}">
        <p14:creationId xmlns:p14="http://schemas.microsoft.com/office/powerpoint/2010/main" val="4195705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1099-NEC</a:t>
            </a:r>
          </a:p>
        </p:txBody>
      </p:sp>
      <p:pic>
        <p:nvPicPr>
          <p:cNvPr id="5" name="Picture 4"/>
          <p:cNvPicPr>
            <a:picLocks noChangeAspect="1"/>
          </p:cNvPicPr>
          <p:nvPr/>
        </p:nvPicPr>
        <p:blipFill>
          <a:blip r:embed="rId2"/>
          <a:stretch>
            <a:fillRect/>
          </a:stretch>
        </p:blipFill>
        <p:spPr>
          <a:xfrm>
            <a:off x="1187166" y="1642820"/>
            <a:ext cx="6769667" cy="3811391"/>
          </a:xfrm>
          <a:prstGeom prst="rect">
            <a:avLst/>
          </a:prstGeom>
        </p:spPr>
      </p:pic>
    </p:spTree>
    <p:extLst>
      <p:ext uri="{BB962C8B-B14F-4D97-AF65-F5344CB8AC3E}">
        <p14:creationId xmlns:p14="http://schemas.microsoft.com/office/powerpoint/2010/main" val="4095915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711801" y="103502"/>
            <a:ext cx="6692020" cy="88639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pPr>
              <a:lnSpc>
                <a:spcPct val="90000"/>
              </a:lnSpc>
            </a:pPr>
            <a:r>
              <a:rPr lang="en-US" sz="2400" b="1" dirty="0">
                <a:solidFill>
                  <a:schemeClr val="bg1"/>
                </a:solidFill>
                <a:latin typeface="Arial"/>
                <a:cs typeface="Arial"/>
              </a:rPr>
              <a:t>Agenda</a:t>
            </a:r>
          </a:p>
          <a:p>
            <a:endParaRPr lang="en-US" sz="1600" b="1" dirty="0">
              <a:solidFill>
                <a:schemeClr val="bg1"/>
              </a:solidFill>
              <a:latin typeface="Arial"/>
              <a:cs typeface="Arial"/>
            </a:endParaRPr>
          </a:p>
        </p:txBody>
      </p:sp>
      <p:sp>
        <p:nvSpPr>
          <p:cNvPr id="5" name="TextBox 4"/>
          <p:cNvSpPr txBox="1"/>
          <p:nvPr/>
        </p:nvSpPr>
        <p:spPr>
          <a:xfrm>
            <a:off x="883509" y="1022187"/>
            <a:ext cx="6681559" cy="4832092"/>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sz="2200" dirty="0">
                <a:solidFill>
                  <a:schemeClr val="tx2"/>
                </a:solidFill>
                <a:latin typeface="Arial"/>
                <a:cs typeface="Arial"/>
              </a:rPr>
              <a:t>Introductory concepts</a:t>
            </a:r>
          </a:p>
          <a:p>
            <a:pPr marL="342900" indent="-342900">
              <a:lnSpc>
                <a:spcPct val="200000"/>
              </a:lnSpc>
              <a:buFont typeface="Arial" panose="020B0604020202020204" pitchFamily="34" charset="0"/>
              <a:buChar char="•"/>
            </a:pPr>
            <a:r>
              <a:rPr lang="en-US" sz="2200" dirty="0">
                <a:solidFill>
                  <a:schemeClr val="tx2"/>
                </a:solidFill>
                <a:latin typeface="Arial"/>
                <a:cs typeface="Arial"/>
              </a:rPr>
              <a:t>Federal tax return basics</a:t>
            </a:r>
          </a:p>
          <a:p>
            <a:pPr marL="342900" indent="-342900">
              <a:lnSpc>
                <a:spcPct val="200000"/>
              </a:lnSpc>
              <a:buFont typeface="Arial" panose="020B0604020202020204" pitchFamily="34" charset="0"/>
              <a:buChar char="•"/>
            </a:pPr>
            <a:r>
              <a:rPr lang="en-US" sz="2200" dirty="0">
                <a:solidFill>
                  <a:schemeClr val="tx2"/>
                </a:solidFill>
                <a:latin typeface="Arial"/>
                <a:cs typeface="Arial"/>
              </a:rPr>
              <a:t>State tax return basics</a:t>
            </a:r>
          </a:p>
          <a:p>
            <a:pPr marL="342900" indent="-342900">
              <a:lnSpc>
                <a:spcPct val="200000"/>
              </a:lnSpc>
              <a:buFont typeface="Arial" panose="020B0604020202020204" pitchFamily="34" charset="0"/>
              <a:buChar char="•"/>
            </a:pPr>
            <a:r>
              <a:rPr lang="en-US" sz="2200" dirty="0">
                <a:solidFill>
                  <a:schemeClr val="tx2"/>
                </a:solidFill>
                <a:latin typeface="Arial"/>
                <a:cs typeface="Arial"/>
              </a:rPr>
              <a:t>Tax filing deadlines</a:t>
            </a:r>
          </a:p>
          <a:p>
            <a:pPr marL="342900" indent="-342900">
              <a:lnSpc>
                <a:spcPct val="200000"/>
              </a:lnSpc>
              <a:buFont typeface="Arial" panose="020B0604020202020204" pitchFamily="34" charset="0"/>
              <a:buChar char="•"/>
            </a:pPr>
            <a:r>
              <a:rPr lang="en-US" sz="2200" dirty="0">
                <a:solidFill>
                  <a:schemeClr val="tx2"/>
                </a:solidFill>
                <a:latin typeface="Arial"/>
                <a:cs typeface="Arial"/>
              </a:rPr>
              <a:t>Other Frequently Asked Questions</a:t>
            </a:r>
          </a:p>
          <a:p>
            <a:pPr marL="342900" indent="-342900">
              <a:lnSpc>
                <a:spcPct val="200000"/>
              </a:lnSpc>
              <a:buFont typeface="Arial" panose="020B0604020202020204" pitchFamily="34" charset="0"/>
              <a:buChar char="•"/>
            </a:pPr>
            <a:r>
              <a:rPr lang="en-US" sz="2200" dirty="0">
                <a:solidFill>
                  <a:schemeClr val="tx2"/>
                </a:solidFill>
                <a:latin typeface="Arial"/>
                <a:cs typeface="Arial"/>
              </a:rPr>
              <a:t>Sprintax</a:t>
            </a:r>
          </a:p>
          <a:p>
            <a:pPr marL="342900" indent="-342900">
              <a:lnSpc>
                <a:spcPct val="200000"/>
              </a:lnSpc>
              <a:buFont typeface="Arial" panose="020B0604020202020204" pitchFamily="34" charset="0"/>
              <a:buChar char="•"/>
            </a:pPr>
            <a:r>
              <a:rPr lang="en-US" sz="2200" dirty="0">
                <a:solidFill>
                  <a:schemeClr val="tx2"/>
                </a:solidFill>
                <a:latin typeface="Arial"/>
                <a:cs typeface="Arial"/>
              </a:rPr>
              <a:t>Q &amp; A</a:t>
            </a:r>
            <a:endParaRPr lang="en-US" sz="2400" dirty="0">
              <a:solidFill>
                <a:schemeClr val="tx2"/>
              </a:solidFill>
              <a:latin typeface="Arial"/>
              <a:cs typeface="Arial"/>
            </a:endParaRPr>
          </a:p>
        </p:txBody>
      </p:sp>
      <p:sp>
        <p:nvSpPr>
          <p:cNvPr id="6" name="TextBox 5"/>
          <p:cNvSpPr txBox="1"/>
          <p:nvPr/>
        </p:nvSpPr>
        <p:spPr>
          <a:xfrm>
            <a:off x="3644486" y="6338770"/>
            <a:ext cx="5259655" cy="530915"/>
          </a:xfrm>
          <a:prstGeom prst="rect">
            <a:avLst/>
          </a:prstGeom>
          <a:noFill/>
        </p:spPr>
        <p:txBody>
          <a:bodyPr wrap="square" rtlCol="0">
            <a:spAutoFit/>
          </a:bodyPr>
          <a:lstStyle/>
          <a:p>
            <a:r>
              <a:rPr lang="en-US" sz="1000" dirty="0">
                <a:solidFill>
                  <a:schemeClr val="tx2"/>
                </a:solidFill>
                <a:latin typeface="Arial"/>
                <a:cs typeface="Arial"/>
              </a:rPr>
              <a:t>                                                                                    </a:t>
            </a:r>
          </a:p>
          <a:p>
            <a:endParaRPr lang="en-US" dirty="0">
              <a:latin typeface="Arial"/>
              <a:cs typeface="Arial"/>
            </a:endParaRPr>
          </a:p>
        </p:txBody>
      </p:sp>
    </p:spTree>
    <p:extLst>
      <p:ext uri="{BB962C8B-B14F-4D97-AF65-F5344CB8AC3E}">
        <p14:creationId xmlns:p14="http://schemas.microsoft.com/office/powerpoint/2010/main" val="1984254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4015" y="4191618"/>
            <a:ext cx="7166889" cy="954107"/>
          </a:xfrm>
          <a:prstGeom prst="rect">
            <a:avLst/>
          </a:prstGeom>
          <a:noFill/>
        </p:spPr>
        <p:txBody>
          <a:bodyPr wrap="square" rtlCol="0">
            <a:spAutoFit/>
          </a:bodyPr>
          <a:lstStyle/>
          <a:p>
            <a:pPr algn="r"/>
            <a:r>
              <a:rPr lang="en-US" sz="2800" b="1" dirty="0">
                <a:solidFill>
                  <a:schemeClr val="tx2"/>
                </a:solidFill>
                <a:latin typeface="Arial"/>
                <a:cs typeface="Arial"/>
              </a:rPr>
              <a:t>Federal Tax Return Basics</a:t>
            </a:r>
          </a:p>
          <a:p>
            <a:pPr algn="r"/>
            <a:endParaRPr lang="en-US" sz="2800" b="1" dirty="0">
              <a:solidFill>
                <a:schemeClr val="tx2"/>
              </a:solidFill>
              <a:latin typeface="Arial"/>
              <a:cs typeface="Arial"/>
            </a:endParaRPr>
          </a:p>
        </p:txBody>
      </p:sp>
    </p:spTree>
    <p:extLst>
      <p:ext uri="{BB962C8B-B14F-4D97-AF65-F5344CB8AC3E}">
        <p14:creationId xmlns:p14="http://schemas.microsoft.com/office/powerpoint/2010/main" val="3267072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Federal Tax Return Basics</a:t>
            </a:r>
          </a:p>
          <a:p>
            <a:endParaRPr lang="en-US" b="1" dirty="0">
              <a:solidFill>
                <a:schemeClr val="bg1"/>
              </a:solidFill>
              <a:latin typeface="Arial"/>
              <a:cs typeface="Arial"/>
            </a:endParaRPr>
          </a:p>
        </p:txBody>
      </p:sp>
      <p:sp>
        <p:nvSpPr>
          <p:cNvPr id="5" name="TextBox 4"/>
          <p:cNvSpPr txBox="1"/>
          <p:nvPr/>
        </p:nvSpPr>
        <p:spPr>
          <a:xfrm>
            <a:off x="883509" y="1438985"/>
            <a:ext cx="7868778" cy="3182923"/>
          </a:xfrm>
          <a:prstGeom prst="rect">
            <a:avLst/>
          </a:prstGeom>
          <a:noFill/>
        </p:spPr>
        <p:txBody>
          <a:bodyPr wrap="square" rtlCol="0">
            <a:spAutoFit/>
          </a:bodyPr>
          <a:lstStyle/>
          <a:p>
            <a:r>
              <a:rPr lang="en-US" sz="2200" b="1" dirty="0">
                <a:solidFill>
                  <a:schemeClr val="tx2"/>
                </a:solidFill>
                <a:latin typeface="Arial"/>
                <a:cs typeface="Arial"/>
              </a:rPr>
              <a:t>Federal tax return for nonresident aliens</a:t>
            </a:r>
          </a:p>
          <a:p>
            <a:endParaRPr lang="en-US" sz="2200" b="1" dirty="0">
              <a:solidFill>
                <a:schemeClr val="tx2"/>
              </a:solidFill>
              <a:latin typeface="Arial"/>
              <a:cs typeface="Arial"/>
            </a:endParaRPr>
          </a:p>
          <a:p>
            <a:pPr marL="285750" indent="-285750">
              <a:lnSpc>
                <a:spcPct val="150000"/>
              </a:lnSpc>
              <a:buFont typeface="Arial" pitchFamily="34" charset="0"/>
              <a:buChar char="•"/>
            </a:pPr>
            <a:r>
              <a:rPr lang="en-US" sz="1700" dirty="0">
                <a:solidFill>
                  <a:schemeClr val="tx2"/>
                </a:solidFill>
                <a:latin typeface="Arial"/>
                <a:cs typeface="Arial"/>
                <a:hlinkClick r:id="rId3"/>
              </a:rPr>
              <a:t>Form 1040-NR </a:t>
            </a:r>
            <a:r>
              <a:rPr lang="en-US" sz="1700" dirty="0">
                <a:solidFill>
                  <a:schemeClr val="tx2"/>
                </a:solidFill>
                <a:latin typeface="Arial"/>
                <a:cs typeface="Arial"/>
              </a:rPr>
              <a:t>and </a:t>
            </a:r>
            <a:r>
              <a:rPr lang="en-US" sz="1700" dirty="0">
                <a:solidFill>
                  <a:schemeClr val="tx2"/>
                </a:solidFill>
                <a:latin typeface="Arial"/>
                <a:cs typeface="Arial"/>
                <a:hlinkClick r:id="rId4"/>
              </a:rPr>
              <a:t>instructions</a:t>
            </a:r>
            <a:r>
              <a:rPr lang="en-US" sz="1700" dirty="0">
                <a:solidFill>
                  <a:schemeClr val="tx2"/>
                </a:solidFill>
                <a:latin typeface="Arial"/>
                <a:cs typeface="Arial"/>
              </a:rPr>
              <a:t>, (see </a:t>
            </a:r>
            <a:r>
              <a:rPr lang="en-US" sz="1700" dirty="0" err="1">
                <a:solidFill>
                  <a:schemeClr val="tx2"/>
                </a:solidFill>
                <a:latin typeface="Arial"/>
                <a:cs typeface="Arial"/>
              </a:rPr>
              <a:t>Sprintax</a:t>
            </a:r>
            <a:r>
              <a:rPr lang="en-US" sz="1700" dirty="0">
                <a:solidFill>
                  <a:schemeClr val="tx2"/>
                </a:solidFill>
                <a:latin typeface="Arial"/>
                <a:cs typeface="Arial"/>
              </a:rPr>
              <a:t> Basics page)</a:t>
            </a:r>
          </a:p>
          <a:p>
            <a:pPr marL="285750" indent="-285750">
              <a:lnSpc>
                <a:spcPct val="150000"/>
              </a:lnSpc>
              <a:buFont typeface="Arial" pitchFamily="34" charset="0"/>
              <a:buChar char="•"/>
            </a:pPr>
            <a:endParaRPr lang="en-US" sz="1700" dirty="0">
              <a:solidFill>
                <a:schemeClr val="tx2"/>
              </a:solidFill>
              <a:latin typeface="Arial"/>
              <a:cs typeface="Arial"/>
            </a:endParaRPr>
          </a:p>
          <a:p>
            <a:pPr marL="285750" indent="-285750">
              <a:lnSpc>
                <a:spcPct val="150000"/>
              </a:lnSpc>
              <a:buFont typeface="Arial" pitchFamily="34" charset="0"/>
              <a:buChar char="•"/>
            </a:pPr>
            <a:r>
              <a:rPr lang="en-US" sz="1700" dirty="0">
                <a:solidFill>
                  <a:schemeClr val="tx2"/>
                </a:solidFill>
                <a:latin typeface="Arial"/>
                <a:cs typeface="Arial"/>
                <a:hlinkClick r:id="rId5"/>
              </a:rPr>
              <a:t>Form 8843 and instructions</a:t>
            </a:r>
            <a:r>
              <a:rPr lang="en-US" sz="1700" dirty="0">
                <a:solidFill>
                  <a:schemeClr val="tx2"/>
                </a:solidFill>
                <a:latin typeface="Arial"/>
                <a:cs typeface="Arial"/>
              </a:rPr>
              <a:t> (see Sprintax Basics page, though note if you do not have a 1040-NR you will need to prepare manually – see </a:t>
            </a:r>
            <a:r>
              <a:rPr lang="en-US" sz="1700" dirty="0">
                <a:solidFill>
                  <a:schemeClr val="tx2"/>
                </a:solidFill>
                <a:latin typeface="Arial"/>
                <a:cs typeface="Arial"/>
                <a:hlinkClick r:id="rId6"/>
              </a:rPr>
              <a:t>example 8843</a:t>
            </a:r>
            <a:r>
              <a:rPr lang="en-US" sz="1700" dirty="0">
                <a:solidFill>
                  <a:schemeClr val="tx2"/>
                </a:solidFill>
                <a:latin typeface="Arial"/>
                <a:cs typeface="Arial"/>
                <a:hlinkClick r:id="rId7"/>
              </a:rPr>
              <a:t> </a:t>
            </a:r>
            <a:r>
              <a:rPr lang="en-US" sz="1700" dirty="0">
                <a:solidFill>
                  <a:schemeClr val="tx2"/>
                </a:solidFill>
                <a:latin typeface="Arial"/>
                <a:cs typeface="Arial"/>
              </a:rPr>
              <a:t>for your reference)</a:t>
            </a:r>
          </a:p>
          <a:p>
            <a:endParaRPr lang="en-US" sz="2200" baseline="30000" dirty="0">
              <a:latin typeface="Arial"/>
              <a:cs typeface="Arial"/>
            </a:endParaRPr>
          </a:p>
          <a:p>
            <a:endParaRPr lang="en-US" sz="2200" baseline="30000" dirty="0">
              <a:latin typeface="Arial"/>
              <a:cs typeface="Arial"/>
            </a:endParaRPr>
          </a:p>
        </p:txBody>
      </p:sp>
    </p:spTree>
    <p:extLst>
      <p:ext uri="{BB962C8B-B14F-4D97-AF65-F5344CB8AC3E}">
        <p14:creationId xmlns:p14="http://schemas.microsoft.com/office/powerpoint/2010/main" val="3055075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Federal Tax Return Basics</a:t>
            </a:r>
          </a:p>
          <a:p>
            <a:endParaRPr lang="en-US" b="1" dirty="0">
              <a:solidFill>
                <a:schemeClr val="bg1"/>
              </a:solidFill>
              <a:latin typeface="Arial"/>
              <a:cs typeface="Arial"/>
            </a:endParaRPr>
          </a:p>
        </p:txBody>
      </p:sp>
      <p:sp>
        <p:nvSpPr>
          <p:cNvPr id="5" name="TextBox 4"/>
          <p:cNvSpPr txBox="1"/>
          <p:nvPr/>
        </p:nvSpPr>
        <p:spPr>
          <a:xfrm>
            <a:off x="914671" y="1533866"/>
            <a:ext cx="7299466" cy="2492990"/>
          </a:xfrm>
          <a:prstGeom prst="rect">
            <a:avLst/>
          </a:prstGeom>
          <a:noFill/>
        </p:spPr>
        <p:txBody>
          <a:bodyPr wrap="square" rtlCol="0">
            <a:spAutoFit/>
          </a:bodyPr>
          <a:lstStyle/>
          <a:p>
            <a:r>
              <a:rPr lang="en-US" sz="2200" dirty="0">
                <a:solidFill>
                  <a:schemeClr val="accent1">
                    <a:lumMod val="75000"/>
                  </a:schemeClr>
                </a:solidFill>
                <a:latin typeface="Arial"/>
                <a:cs typeface="Arial"/>
              </a:rPr>
              <a:t> </a:t>
            </a:r>
            <a:r>
              <a:rPr lang="en-US" sz="2200" b="1" dirty="0">
                <a:solidFill>
                  <a:schemeClr val="accent1">
                    <a:lumMod val="75000"/>
                  </a:schemeClr>
                </a:solidFill>
                <a:latin typeface="Arial"/>
                <a:cs typeface="Arial"/>
              </a:rPr>
              <a:t>Nonresident alien spouse and dependents</a:t>
            </a:r>
          </a:p>
          <a:p>
            <a:endParaRPr lang="en-US" sz="2200" b="1" dirty="0">
              <a:solidFill>
                <a:schemeClr val="accent1">
                  <a:lumMod val="75000"/>
                </a:schemeClr>
              </a:solidFill>
              <a:latin typeface="Arial"/>
              <a:cs typeface="Arial"/>
            </a:endParaRPr>
          </a:p>
          <a:p>
            <a:pPr marL="285750" indent="-285750">
              <a:lnSpc>
                <a:spcPct val="200000"/>
              </a:lnSpc>
              <a:buFont typeface="Arial" panose="020B0604020202020204" pitchFamily="34" charset="0"/>
              <a:buChar char="•"/>
            </a:pPr>
            <a:r>
              <a:rPr lang="en-US" sz="1700" dirty="0">
                <a:solidFill>
                  <a:schemeClr val="accent1">
                    <a:lumMod val="75000"/>
                  </a:schemeClr>
                </a:solidFill>
                <a:latin typeface="Arial"/>
                <a:cs typeface="Arial"/>
              </a:rPr>
              <a:t>Same filing requirements as main visa holder</a:t>
            </a:r>
          </a:p>
          <a:p>
            <a:pPr marL="285750" indent="-285750">
              <a:lnSpc>
                <a:spcPct val="200000"/>
              </a:lnSpc>
              <a:spcAft>
                <a:spcPts val="1200"/>
              </a:spcAft>
              <a:buFont typeface="Arial" panose="020B0604020202020204" pitchFamily="34" charset="0"/>
              <a:buChar char="•"/>
            </a:pPr>
            <a:r>
              <a:rPr lang="en-US" sz="1700" dirty="0">
                <a:solidFill>
                  <a:schemeClr val="accent1">
                    <a:lumMod val="75000"/>
                  </a:schemeClr>
                </a:solidFill>
                <a:latin typeface="Arial"/>
                <a:cs typeface="Arial"/>
              </a:rPr>
              <a:t>No Joint returns for Nonresident aliens</a:t>
            </a:r>
          </a:p>
          <a:p>
            <a:pPr marL="285750" indent="-285750">
              <a:buFont typeface="Arial" panose="020B0604020202020204" pitchFamily="34" charset="0"/>
              <a:buChar char="•"/>
            </a:pPr>
            <a:r>
              <a:rPr lang="en-US" sz="1700" dirty="0">
                <a:solidFill>
                  <a:schemeClr val="accent1">
                    <a:lumMod val="75000"/>
                  </a:schemeClr>
                </a:solidFill>
                <a:latin typeface="Arial"/>
                <a:cs typeface="Arial"/>
              </a:rPr>
              <a:t>Nonresident alien can elect to file as resident if married to a resident taxpayer - but do the math on both options first</a:t>
            </a:r>
          </a:p>
        </p:txBody>
      </p:sp>
      <p:pic>
        <p:nvPicPr>
          <p:cNvPr id="3" name="Picture 2" descr="Wedding Ring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1301" y="3993406"/>
            <a:ext cx="1991858" cy="1881608"/>
          </a:xfrm>
          <a:prstGeom prst="rect">
            <a:avLst/>
          </a:prstGeom>
        </p:spPr>
      </p:pic>
    </p:spTree>
    <p:extLst>
      <p:ext uri="{BB962C8B-B14F-4D97-AF65-F5344CB8AC3E}">
        <p14:creationId xmlns:p14="http://schemas.microsoft.com/office/powerpoint/2010/main" val="418807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Federal Tax Return Basics</a:t>
            </a:r>
          </a:p>
          <a:p>
            <a:endParaRPr lang="en-US" b="1" dirty="0">
              <a:solidFill>
                <a:schemeClr val="bg1"/>
              </a:solidFill>
              <a:latin typeface="Arial"/>
              <a:cs typeface="Arial"/>
            </a:endParaRPr>
          </a:p>
        </p:txBody>
      </p:sp>
      <p:sp>
        <p:nvSpPr>
          <p:cNvPr id="5" name="TextBox 4"/>
          <p:cNvSpPr txBox="1"/>
          <p:nvPr/>
        </p:nvSpPr>
        <p:spPr>
          <a:xfrm>
            <a:off x="883509" y="1438985"/>
            <a:ext cx="7868778" cy="4360168"/>
          </a:xfrm>
          <a:prstGeom prst="rect">
            <a:avLst/>
          </a:prstGeom>
          <a:noFill/>
        </p:spPr>
        <p:txBody>
          <a:bodyPr wrap="square" rtlCol="0">
            <a:spAutoFit/>
          </a:bodyPr>
          <a:lstStyle/>
          <a:p>
            <a:r>
              <a:rPr lang="en-US" sz="2200" b="1" dirty="0">
                <a:solidFill>
                  <a:schemeClr val="tx2"/>
                </a:solidFill>
                <a:latin typeface="Arial"/>
                <a:cs typeface="Arial"/>
              </a:rPr>
              <a:t>Where to get your tax reporting documents</a:t>
            </a:r>
          </a:p>
          <a:p>
            <a:endParaRPr lang="en-US" sz="2200" b="1" dirty="0">
              <a:solidFill>
                <a:schemeClr val="tx2"/>
              </a:solidFill>
              <a:latin typeface="Arial"/>
              <a:cs typeface="Arial"/>
            </a:endParaRPr>
          </a:p>
          <a:p>
            <a:pPr marL="285750" indent="-285750">
              <a:lnSpc>
                <a:spcPct val="200000"/>
              </a:lnSpc>
              <a:buFont typeface="Arial" pitchFamily="34" charset="0"/>
              <a:buChar char="•"/>
            </a:pPr>
            <a:r>
              <a:rPr lang="en-US" sz="1700" dirty="0">
                <a:solidFill>
                  <a:schemeClr val="tx2"/>
                </a:solidFill>
                <a:latin typeface="Arial"/>
                <a:cs typeface="Arial"/>
              </a:rPr>
              <a:t>W-2 from GW: retrieve from GWeb Info System or contact Payroll Services (phone: 571-553-4277 or email payroll@gwu.edu)</a:t>
            </a:r>
          </a:p>
          <a:p>
            <a:pPr marL="285750" indent="-285750">
              <a:lnSpc>
                <a:spcPct val="200000"/>
              </a:lnSpc>
              <a:buFont typeface="Arial" pitchFamily="34" charset="0"/>
              <a:buChar char="•"/>
            </a:pPr>
            <a:r>
              <a:rPr lang="en-US" sz="1700" dirty="0">
                <a:solidFill>
                  <a:schemeClr val="tx2"/>
                </a:solidFill>
                <a:latin typeface="Arial"/>
                <a:cs typeface="Arial"/>
              </a:rPr>
              <a:t>1042-S from GW: email the Tax Department at </a:t>
            </a:r>
            <a:r>
              <a:rPr lang="en-US" sz="1700" dirty="0">
                <a:solidFill>
                  <a:schemeClr val="tx2"/>
                </a:solidFill>
                <a:latin typeface="Arial"/>
                <a:cs typeface="Arial"/>
                <a:hlinkClick r:id="rId3"/>
              </a:rPr>
              <a:t>tax@gwu.edu</a:t>
            </a:r>
            <a:r>
              <a:rPr lang="en-US" sz="1700" dirty="0">
                <a:solidFill>
                  <a:schemeClr val="tx2"/>
                </a:solidFill>
                <a:latin typeface="Arial"/>
                <a:cs typeface="Arial"/>
              </a:rPr>
              <a:t> (include </a:t>
            </a:r>
            <a:r>
              <a:rPr lang="en-US" sz="1700" dirty="0" err="1">
                <a:solidFill>
                  <a:schemeClr val="tx2"/>
                </a:solidFill>
                <a:latin typeface="Arial"/>
                <a:cs typeface="Arial"/>
              </a:rPr>
              <a:t>GWid</a:t>
            </a:r>
            <a:r>
              <a:rPr lang="en-US" sz="1700" dirty="0">
                <a:solidFill>
                  <a:schemeClr val="tx2"/>
                </a:solidFill>
                <a:latin typeface="Arial"/>
                <a:cs typeface="Arial"/>
              </a:rPr>
              <a:t> in your email)</a:t>
            </a:r>
          </a:p>
          <a:p>
            <a:pPr marL="285750" indent="-285750">
              <a:lnSpc>
                <a:spcPct val="200000"/>
              </a:lnSpc>
              <a:buFont typeface="Arial" pitchFamily="34" charset="0"/>
              <a:buChar char="•"/>
            </a:pPr>
            <a:r>
              <a:rPr lang="en-US" sz="1700" dirty="0">
                <a:solidFill>
                  <a:schemeClr val="tx2"/>
                </a:solidFill>
                <a:latin typeface="Arial"/>
                <a:cs typeface="Arial"/>
              </a:rPr>
              <a:t>1099-NEC: contact your employer</a:t>
            </a:r>
          </a:p>
          <a:p>
            <a:pPr marL="285750" indent="-285750">
              <a:lnSpc>
                <a:spcPct val="200000"/>
              </a:lnSpc>
              <a:buFont typeface="Arial" pitchFamily="34" charset="0"/>
              <a:buChar char="•"/>
            </a:pPr>
            <a:r>
              <a:rPr lang="en-US" sz="1700" dirty="0">
                <a:solidFill>
                  <a:schemeClr val="tx2"/>
                </a:solidFill>
                <a:latin typeface="Arial"/>
                <a:cs typeface="Arial"/>
              </a:rPr>
              <a:t>If missing W-2 or 1042-S from outside company, contact them, not GW</a:t>
            </a:r>
          </a:p>
          <a:p>
            <a:endParaRPr lang="en-US" sz="2200" baseline="30000" dirty="0">
              <a:latin typeface="Arial"/>
              <a:cs typeface="Arial"/>
            </a:endParaRPr>
          </a:p>
          <a:p>
            <a:endParaRPr lang="en-US" sz="2200" baseline="30000" dirty="0">
              <a:latin typeface="Arial"/>
              <a:cs typeface="Arial"/>
            </a:endParaRPr>
          </a:p>
        </p:txBody>
      </p:sp>
    </p:spTree>
    <p:extLst>
      <p:ext uri="{BB962C8B-B14F-4D97-AF65-F5344CB8AC3E}">
        <p14:creationId xmlns:p14="http://schemas.microsoft.com/office/powerpoint/2010/main" val="1881461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4015" y="4191618"/>
            <a:ext cx="7166889" cy="954107"/>
          </a:xfrm>
          <a:prstGeom prst="rect">
            <a:avLst/>
          </a:prstGeom>
          <a:noFill/>
        </p:spPr>
        <p:txBody>
          <a:bodyPr wrap="square" rtlCol="0">
            <a:spAutoFit/>
          </a:bodyPr>
          <a:lstStyle/>
          <a:p>
            <a:pPr algn="r"/>
            <a:r>
              <a:rPr lang="en-US" sz="2800" b="1" dirty="0">
                <a:solidFill>
                  <a:schemeClr val="tx2"/>
                </a:solidFill>
                <a:latin typeface="Arial"/>
                <a:cs typeface="Arial"/>
              </a:rPr>
              <a:t>State Tax Return Basics</a:t>
            </a:r>
          </a:p>
          <a:p>
            <a:pPr algn="r"/>
            <a:endParaRPr lang="en-US" sz="2800" b="1" dirty="0">
              <a:solidFill>
                <a:schemeClr val="tx2"/>
              </a:solidFill>
              <a:latin typeface="Arial"/>
              <a:cs typeface="Arial"/>
            </a:endParaRPr>
          </a:p>
        </p:txBody>
      </p:sp>
      <p:pic>
        <p:nvPicPr>
          <p:cNvPr id="3" name="Picture 2"/>
          <p:cNvPicPr>
            <a:picLocks noChangeAspect="1"/>
          </p:cNvPicPr>
          <p:nvPr/>
        </p:nvPicPr>
        <p:blipFill>
          <a:blip r:embed="rId3"/>
          <a:stretch>
            <a:fillRect/>
          </a:stretch>
        </p:blipFill>
        <p:spPr>
          <a:xfrm>
            <a:off x="1099734" y="0"/>
            <a:ext cx="6324600" cy="3874576"/>
          </a:xfrm>
          <a:prstGeom prst="rect">
            <a:avLst/>
          </a:prstGeom>
        </p:spPr>
      </p:pic>
    </p:spTree>
    <p:extLst>
      <p:ext uri="{BB962C8B-B14F-4D97-AF65-F5344CB8AC3E}">
        <p14:creationId xmlns:p14="http://schemas.microsoft.com/office/powerpoint/2010/main" val="3843995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State Tax Return Basics</a:t>
            </a:r>
          </a:p>
          <a:p>
            <a:endParaRPr lang="en-US" b="1" dirty="0">
              <a:solidFill>
                <a:schemeClr val="bg1"/>
              </a:solidFill>
              <a:latin typeface="Arial"/>
              <a:cs typeface="Arial"/>
            </a:endParaRPr>
          </a:p>
        </p:txBody>
      </p:sp>
      <p:sp>
        <p:nvSpPr>
          <p:cNvPr id="5" name="TextBox 4"/>
          <p:cNvSpPr txBox="1"/>
          <p:nvPr/>
        </p:nvSpPr>
        <p:spPr>
          <a:xfrm>
            <a:off x="883509" y="1299498"/>
            <a:ext cx="7868778" cy="4508927"/>
          </a:xfrm>
          <a:prstGeom prst="rect">
            <a:avLst/>
          </a:prstGeom>
          <a:noFill/>
        </p:spPr>
        <p:txBody>
          <a:bodyPr wrap="square" rtlCol="0">
            <a:spAutoFit/>
          </a:bodyPr>
          <a:lstStyle/>
          <a:p>
            <a:pPr>
              <a:lnSpc>
                <a:spcPct val="150000"/>
              </a:lnSpc>
              <a:spcAft>
                <a:spcPts val="1200"/>
              </a:spcAft>
            </a:pPr>
            <a:r>
              <a:rPr lang="en-US" sz="2200" b="1" dirty="0">
                <a:solidFill>
                  <a:schemeClr val="tx2"/>
                </a:solidFill>
                <a:latin typeface="Arial"/>
                <a:cs typeface="Arial"/>
              </a:rPr>
              <a:t>State tax returns </a:t>
            </a:r>
          </a:p>
          <a:p>
            <a:pPr marL="285750" indent="-285750">
              <a:lnSpc>
                <a:spcPct val="150000"/>
              </a:lnSpc>
              <a:spcAft>
                <a:spcPts val="1200"/>
              </a:spcAft>
              <a:buFont typeface="Arial" pitchFamily="34" charset="0"/>
              <a:buChar char="•"/>
            </a:pPr>
            <a:r>
              <a:rPr lang="en-US" sz="1700" dirty="0">
                <a:solidFill>
                  <a:schemeClr val="tx2"/>
                </a:solidFill>
                <a:latin typeface="Arial"/>
                <a:cs typeface="Arial"/>
              </a:rPr>
              <a:t>DC </a:t>
            </a:r>
            <a:r>
              <a:rPr lang="en-US" sz="1700" dirty="0">
                <a:solidFill>
                  <a:schemeClr val="tx2"/>
                </a:solidFill>
                <a:latin typeface="Arial"/>
                <a:cs typeface="Arial"/>
                <a:hlinkClick r:id="rId3"/>
              </a:rPr>
              <a:t>Form D-40 and instructions </a:t>
            </a:r>
            <a:endParaRPr lang="en-US" sz="1700" dirty="0">
              <a:solidFill>
                <a:schemeClr val="tx2"/>
              </a:solidFill>
              <a:latin typeface="Arial"/>
              <a:cs typeface="Arial"/>
            </a:endParaRPr>
          </a:p>
          <a:p>
            <a:pPr marL="285750" indent="-285750">
              <a:lnSpc>
                <a:spcPct val="150000"/>
              </a:lnSpc>
              <a:spcAft>
                <a:spcPts val="1200"/>
              </a:spcAft>
              <a:buFont typeface="Arial" pitchFamily="34" charset="0"/>
              <a:buChar char="•"/>
            </a:pPr>
            <a:r>
              <a:rPr lang="en-US" sz="1700" dirty="0">
                <a:solidFill>
                  <a:schemeClr val="tx2"/>
                </a:solidFill>
                <a:latin typeface="Arial"/>
                <a:cs typeface="Arial"/>
              </a:rPr>
              <a:t>MD </a:t>
            </a:r>
            <a:r>
              <a:rPr lang="en-US" sz="1700" dirty="0">
                <a:solidFill>
                  <a:schemeClr val="tx2"/>
                </a:solidFill>
                <a:latin typeface="Arial"/>
                <a:cs typeface="Arial"/>
                <a:hlinkClick r:id="rId4"/>
              </a:rPr>
              <a:t>Form 502 </a:t>
            </a:r>
            <a:r>
              <a:rPr lang="en-US" sz="1700" dirty="0">
                <a:solidFill>
                  <a:schemeClr val="tx2"/>
                </a:solidFill>
                <a:latin typeface="Arial"/>
                <a:cs typeface="Arial"/>
              </a:rPr>
              <a:t>and </a:t>
            </a:r>
            <a:r>
              <a:rPr lang="en-US" sz="1700" dirty="0">
                <a:solidFill>
                  <a:schemeClr val="tx2"/>
                </a:solidFill>
                <a:latin typeface="Arial"/>
                <a:cs typeface="Arial"/>
                <a:hlinkClick r:id="rId5"/>
              </a:rPr>
              <a:t>instructions</a:t>
            </a:r>
            <a:r>
              <a:rPr lang="en-US" sz="1700" dirty="0">
                <a:solidFill>
                  <a:schemeClr val="tx2"/>
                </a:solidFill>
                <a:latin typeface="Arial"/>
                <a:cs typeface="Arial"/>
                <a:hlinkClick r:id="rId6"/>
              </a:rPr>
              <a:t> </a:t>
            </a:r>
          </a:p>
          <a:p>
            <a:pPr marL="285750" indent="-285750">
              <a:lnSpc>
                <a:spcPct val="150000"/>
              </a:lnSpc>
              <a:spcAft>
                <a:spcPts val="1200"/>
              </a:spcAft>
              <a:buFont typeface="Arial" pitchFamily="34" charset="0"/>
              <a:buChar char="•"/>
            </a:pPr>
            <a:r>
              <a:rPr lang="en-US" sz="1700" dirty="0">
                <a:solidFill>
                  <a:schemeClr val="tx2"/>
                </a:solidFill>
                <a:latin typeface="Arial"/>
                <a:cs typeface="Arial"/>
              </a:rPr>
              <a:t>VA </a:t>
            </a:r>
            <a:r>
              <a:rPr lang="en-US" sz="1700" dirty="0">
                <a:solidFill>
                  <a:schemeClr val="tx2"/>
                </a:solidFill>
                <a:latin typeface="Arial"/>
                <a:cs typeface="Arial"/>
                <a:hlinkClick r:id="rId7"/>
              </a:rPr>
              <a:t>Form 760 </a:t>
            </a:r>
            <a:r>
              <a:rPr lang="en-US" sz="1700" dirty="0">
                <a:solidFill>
                  <a:schemeClr val="tx2"/>
                </a:solidFill>
                <a:latin typeface="Arial"/>
                <a:cs typeface="Arial"/>
              </a:rPr>
              <a:t>and </a:t>
            </a:r>
            <a:r>
              <a:rPr lang="en-US" sz="1700" dirty="0">
                <a:solidFill>
                  <a:schemeClr val="tx2"/>
                </a:solidFill>
                <a:latin typeface="Arial"/>
                <a:cs typeface="Arial"/>
                <a:hlinkClick r:id="rId8"/>
              </a:rPr>
              <a:t>instructions</a:t>
            </a:r>
            <a:r>
              <a:rPr lang="en-US" sz="1700" dirty="0">
                <a:solidFill>
                  <a:schemeClr val="tx2"/>
                </a:solidFill>
                <a:latin typeface="Arial"/>
                <a:cs typeface="Arial"/>
                <a:hlinkClick r:id="rId9"/>
              </a:rPr>
              <a:t> </a:t>
            </a:r>
            <a:endParaRPr lang="en-US" sz="1700" dirty="0">
              <a:solidFill>
                <a:schemeClr val="tx2"/>
              </a:solidFill>
              <a:latin typeface="Arial"/>
              <a:cs typeface="Arial"/>
            </a:endParaRPr>
          </a:p>
          <a:p>
            <a:pPr marL="285750" indent="-285750">
              <a:lnSpc>
                <a:spcPct val="150000"/>
              </a:lnSpc>
              <a:spcAft>
                <a:spcPts val="1200"/>
              </a:spcAft>
              <a:buFont typeface="Arial" pitchFamily="34" charset="0"/>
              <a:buChar char="•"/>
            </a:pPr>
            <a:r>
              <a:rPr lang="en-US" sz="1700" dirty="0" err="1">
                <a:solidFill>
                  <a:schemeClr val="tx2"/>
                </a:solidFill>
                <a:latin typeface="Arial"/>
                <a:cs typeface="Arial"/>
              </a:rPr>
              <a:t>Sprintax</a:t>
            </a:r>
            <a:r>
              <a:rPr lang="en-US" sz="1700" dirty="0">
                <a:solidFill>
                  <a:schemeClr val="tx2"/>
                </a:solidFill>
                <a:latin typeface="Arial"/>
                <a:cs typeface="Arial"/>
              </a:rPr>
              <a:t> can prepare state tax returns for a fee, or you can prepare manually</a:t>
            </a:r>
          </a:p>
          <a:p>
            <a:pPr marL="285750" indent="-285750">
              <a:lnSpc>
                <a:spcPct val="150000"/>
              </a:lnSpc>
              <a:spcAft>
                <a:spcPts val="1200"/>
              </a:spcAft>
              <a:buFont typeface="Arial" pitchFamily="34" charset="0"/>
              <a:buChar char="•"/>
            </a:pPr>
            <a:r>
              <a:rPr lang="en-US" sz="1700" dirty="0">
                <a:solidFill>
                  <a:schemeClr val="tx2"/>
                </a:solidFill>
                <a:latin typeface="Arial"/>
                <a:cs typeface="Arial"/>
              </a:rPr>
              <a:t>The above tax returns assume full year residency. If you moved states, read the state form instructions for both states to determine residency and the proper form, as some states have part-year filing requirements. The Tax Department cannot advise on which specific state forms to file</a:t>
            </a:r>
            <a:endParaRPr lang="en-US" sz="2200" baseline="30000" dirty="0">
              <a:latin typeface="Arial"/>
              <a:cs typeface="Arial"/>
            </a:endParaRPr>
          </a:p>
        </p:txBody>
      </p:sp>
    </p:spTree>
    <p:extLst>
      <p:ext uri="{BB962C8B-B14F-4D97-AF65-F5344CB8AC3E}">
        <p14:creationId xmlns:p14="http://schemas.microsoft.com/office/powerpoint/2010/main" val="255759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State Tax Return Basics</a:t>
            </a:r>
          </a:p>
          <a:p>
            <a:endParaRPr lang="en-US" b="1" dirty="0">
              <a:solidFill>
                <a:schemeClr val="bg1"/>
              </a:solidFill>
              <a:latin typeface="Arial"/>
              <a:cs typeface="Arial"/>
            </a:endParaRPr>
          </a:p>
        </p:txBody>
      </p:sp>
      <p:sp>
        <p:nvSpPr>
          <p:cNvPr id="5" name="TextBox 4"/>
          <p:cNvSpPr txBox="1"/>
          <p:nvPr/>
        </p:nvSpPr>
        <p:spPr>
          <a:xfrm>
            <a:off x="883509" y="1438985"/>
            <a:ext cx="7868778" cy="2831544"/>
          </a:xfrm>
          <a:prstGeom prst="rect">
            <a:avLst/>
          </a:prstGeom>
          <a:noFill/>
        </p:spPr>
        <p:txBody>
          <a:bodyPr wrap="square" rtlCol="0">
            <a:spAutoFit/>
          </a:bodyPr>
          <a:lstStyle/>
          <a:p>
            <a:pPr>
              <a:spcAft>
                <a:spcPts val="1200"/>
              </a:spcAft>
            </a:pPr>
            <a:r>
              <a:rPr lang="en-US" sz="2200" b="1" dirty="0">
                <a:solidFill>
                  <a:schemeClr val="tx2"/>
                </a:solidFill>
                <a:latin typeface="Arial"/>
                <a:cs typeface="Arial"/>
              </a:rPr>
              <a:t>State tax return basics</a:t>
            </a:r>
          </a:p>
          <a:p>
            <a:pPr marL="285750" indent="-285750">
              <a:lnSpc>
                <a:spcPct val="200000"/>
              </a:lnSpc>
              <a:spcAft>
                <a:spcPts val="1200"/>
              </a:spcAft>
              <a:buFont typeface="Arial" pitchFamily="34" charset="0"/>
              <a:buChar char="•"/>
            </a:pPr>
            <a:r>
              <a:rPr lang="en-US" sz="1700" dirty="0">
                <a:solidFill>
                  <a:schemeClr val="tx2"/>
                </a:solidFill>
                <a:latin typeface="Arial"/>
                <a:cs typeface="Arial"/>
              </a:rPr>
              <a:t>Complete your federal tax return first</a:t>
            </a:r>
          </a:p>
          <a:p>
            <a:pPr marL="285750" indent="-285750">
              <a:lnSpc>
                <a:spcPct val="200000"/>
              </a:lnSpc>
              <a:spcAft>
                <a:spcPts val="1200"/>
              </a:spcAft>
              <a:buFont typeface="Arial" pitchFamily="34" charset="0"/>
              <a:buChar char="•"/>
            </a:pPr>
            <a:r>
              <a:rPr lang="en-US" sz="1700" dirty="0">
                <a:solidFill>
                  <a:schemeClr val="tx2"/>
                </a:solidFill>
                <a:latin typeface="Arial"/>
                <a:cs typeface="Arial"/>
              </a:rPr>
              <a:t>DC, MD and VA all use federal adjusted gross income (FAGI) as the starting point. FAGI can be found on line 11 of </a:t>
            </a:r>
            <a:r>
              <a:rPr lang="en-US" sz="1700" dirty="0">
                <a:solidFill>
                  <a:schemeClr val="tx2"/>
                </a:solidFill>
                <a:latin typeface="Arial"/>
                <a:cs typeface="Arial"/>
                <a:hlinkClick r:id="rId3"/>
              </a:rPr>
              <a:t>1040-NR</a:t>
            </a:r>
            <a:r>
              <a:rPr lang="en-US" sz="1700" dirty="0">
                <a:solidFill>
                  <a:schemeClr val="tx2"/>
                </a:solidFill>
                <a:latin typeface="Arial"/>
                <a:cs typeface="Arial"/>
              </a:rPr>
              <a:t> .Transfer this number to your state return on the applicable line</a:t>
            </a:r>
            <a:endParaRPr lang="en-US" sz="2200" baseline="30000" dirty="0">
              <a:latin typeface="Arial"/>
              <a:cs typeface="Arial"/>
            </a:endParaRPr>
          </a:p>
        </p:txBody>
      </p:sp>
    </p:spTree>
    <p:extLst>
      <p:ext uri="{BB962C8B-B14F-4D97-AF65-F5344CB8AC3E}">
        <p14:creationId xmlns:p14="http://schemas.microsoft.com/office/powerpoint/2010/main" val="324241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State Tax Return Basics</a:t>
            </a:r>
          </a:p>
          <a:p>
            <a:endParaRPr lang="en-US" b="1" dirty="0">
              <a:solidFill>
                <a:schemeClr val="bg1"/>
              </a:solidFill>
              <a:latin typeface="Arial"/>
              <a:cs typeface="Arial"/>
            </a:endParaRPr>
          </a:p>
        </p:txBody>
      </p:sp>
      <p:sp>
        <p:nvSpPr>
          <p:cNvPr id="5" name="TextBox 4"/>
          <p:cNvSpPr txBox="1"/>
          <p:nvPr/>
        </p:nvSpPr>
        <p:spPr>
          <a:xfrm>
            <a:off x="883509" y="1438985"/>
            <a:ext cx="7868778" cy="3516347"/>
          </a:xfrm>
          <a:prstGeom prst="rect">
            <a:avLst/>
          </a:prstGeom>
          <a:noFill/>
        </p:spPr>
        <p:txBody>
          <a:bodyPr wrap="square" rtlCol="0">
            <a:spAutoFit/>
          </a:bodyPr>
          <a:lstStyle/>
          <a:p>
            <a:pPr>
              <a:lnSpc>
                <a:spcPct val="150000"/>
              </a:lnSpc>
              <a:spcAft>
                <a:spcPts val="1200"/>
              </a:spcAft>
            </a:pPr>
            <a:r>
              <a:rPr lang="en-US" sz="2200" b="1" dirty="0">
                <a:solidFill>
                  <a:schemeClr val="tx2"/>
                </a:solidFill>
                <a:latin typeface="Arial"/>
                <a:cs typeface="Arial"/>
              </a:rPr>
              <a:t>State tax return basics (continued)</a:t>
            </a:r>
          </a:p>
          <a:p>
            <a:pPr marL="285750" indent="-285750">
              <a:lnSpc>
                <a:spcPct val="150000"/>
              </a:lnSpc>
              <a:spcAft>
                <a:spcPts val="1200"/>
              </a:spcAft>
              <a:buFont typeface="Arial" pitchFamily="34" charset="0"/>
              <a:buChar char="•"/>
            </a:pPr>
            <a:r>
              <a:rPr lang="en-US" sz="1700" dirty="0">
                <a:solidFill>
                  <a:schemeClr val="tx2"/>
                </a:solidFill>
                <a:latin typeface="Arial"/>
                <a:cs typeface="Arial"/>
              </a:rPr>
              <a:t>Exemption amounts for full year residents</a:t>
            </a:r>
          </a:p>
          <a:p>
            <a:pPr marL="742950" lvl="1" indent="-285750">
              <a:lnSpc>
                <a:spcPct val="150000"/>
              </a:lnSpc>
              <a:spcAft>
                <a:spcPts val="1200"/>
              </a:spcAft>
              <a:buFont typeface="Courier New" panose="02070309020205020404" pitchFamily="49" charset="0"/>
              <a:buChar char="o"/>
            </a:pPr>
            <a:r>
              <a:rPr lang="en-US" sz="1400" dirty="0">
                <a:solidFill>
                  <a:schemeClr val="tx2"/>
                </a:solidFill>
                <a:latin typeface="Arial"/>
                <a:cs typeface="Arial"/>
              </a:rPr>
              <a:t>DC = $0</a:t>
            </a:r>
          </a:p>
          <a:p>
            <a:pPr marL="742950" lvl="1" indent="-285750">
              <a:lnSpc>
                <a:spcPct val="150000"/>
              </a:lnSpc>
              <a:spcAft>
                <a:spcPts val="1200"/>
              </a:spcAft>
              <a:buFont typeface="Courier New" panose="02070309020205020404" pitchFamily="49" charset="0"/>
              <a:buChar char="o"/>
            </a:pPr>
            <a:r>
              <a:rPr lang="en-US" sz="1400" dirty="0">
                <a:solidFill>
                  <a:schemeClr val="tx2"/>
                </a:solidFill>
                <a:latin typeface="Arial"/>
                <a:cs typeface="Arial"/>
              </a:rPr>
              <a:t>MD = $3,200 (this exemption is reduced once FAGI exceeds $100,000) </a:t>
            </a:r>
          </a:p>
          <a:p>
            <a:pPr marL="742950" lvl="1" indent="-285750">
              <a:lnSpc>
                <a:spcPct val="150000"/>
              </a:lnSpc>
              <a:spcAft>
                <a:spcPts val="1200"/>
              </a:spcAft>
              <a:buFont typeface="Courier New" panose="02070309020205020404" pitchFamily="49" charset="0"/>
              <a:buChar char="o"/>
            </a:pPr>
            <a:r>
              <a:rPr lang="en-US" sz="1400" dirty="0">
                <a:solidFill>
                  <a:schemeClr val="tx2"/>
                </a:solidFill>
                <a:latin typeface="Arial"/>
                <a:cs typeface="Arial"/>
              </a:rPr>
              <a:t>VA = $930</a:t>
            </a:r>
          </a:p>
          <a:p>
            <a:pPr marL="285750" indent="-285750">
              <a:lnSpc>
                <a:spcPct val="150000"/>
              </a:lnSpc>
              <a:spcAft>
                <a:spcPts val="1200"/>
              </a:spcAft>
              <a:buFont typeface="Arial" pitchFamily="34" charset="0"/>
              <a:buChar char="•"/>
            </a:pPr>
            <a:r>
              <a:rPr lang="en-US" sz="1700" dirty="0">
                <a:solidFill>
                  <a:schemeClr val="tx2"/>
                </a:solidFill>
                <a:latin typeface="Arial"/>
                <a:cs typeface="Arial"/>
              </a:rPr>
              <a:t>These are standard amounts. If you are not filing your state return as a full year resident, then consult the state instructions for the applicable amount</a:t>
            </a:r>
          </a:p>
        </p:txBody>
      </p:sp>
    </p:spTree>
    <p:extLst>
      <p:ext uri="{BB962C8B-B14F-4D97-AF65-F5344CB8AC3E}">
        <p14:creationId xmlns:p14="http://schemas.microsoft.com/office/powerpoint/2010/main" val="242655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State Tax Return Basics</a:t>
            </a:r>
          </a:p>
          <a:p>
            <a:endParaRPr lang="en-US" b="1" dirty="0">
              <a:solidFill>
                <a:schemeClr val="bg1"/>
              </a:solidFill>
              <a:latin typeface="Arial"/>
              <a:cs typeface="Arial"/>
            </a:endParaRPr>
          </a:p>
        </p:txBody>
      </p:sp>
      <p:sp>
        <p:nvSpPr>
          <p:cNvPr id="5" name="TextBox 4"/>
          <p:cNvSpPr txBox="1"/>
          <p:nvPr/>
        </p:nvSpPr>
        <p:spPr>
          <a:xfrm>
            <a:off x="430102" y="846838"/>
            <a:ext cx="7868778" cy="5453031"/>
          </a:xfrm>
          <a:prstGeom prst="rect">
            <a:avLst/>
          </a:prstGeom>
          <a:noFill/>
        </p:spPr>
        <p:txBody>
          <a:bodyPr wrap="square" rtlCol="0">
            <a:spAutoFit/>
          </a:bodyPr>
          <a:lstStyle/>
          <a:p>
            <a:pPr>
              <a:spcAft>
                <a:spcPts val="1200"/>
              </a:spcAft>
            </a:pPr>
            <a:r>
              <a:rPr lang="en-US" sz="2200" b="1" dirty="0">
                <a:solidFill>
                  <a:schemeClr val="tx2"/>
                </a:solidFill>
                <a:latin typeface="Arial"/>
                <a:cs typeface="Arial"/>
              </a:rPr>
              <a:t>State tax return basics (continued)</a:t>
            </a:r>
          </a:p>
          <a:p>
            <a:pPr marL="285750" indent="-285750">
              <a:lnSpc>
                <a:spcPct val="200000"/>
              </a:lnSpc>
              <a:spcAft>
                <a:spcPts val="1200"/>
              </a:spcAft>
              <a:buFont typeface="Arial" pitchFamily="34" charset="0"/>
              <a:buChar char="•"/>
            </a:pPr>
            <a:r>
              <a:rPr lang="en-US" sz="1700" dirty="0">
                <a:solidFill>
                  <a:schemeClr val="tx2"/>
                </a:solidFill>
                <a:latin typeface="Arial"/>
                <a:cs typeface="Arial"/>
              </a:rPr>
              <a:t>Standard deduction amounts for full year residents </a:t>
            </a:r>
            <a:r>
              <a:rPr lang="en-US" sz="1300" dirty="0">
                <a:solidFill>
                  <a:schemeClr val="accent2">
                    <a:lumMod val="75000"/>
                  </a:schemeClr>
                </a:solidFill>
                <a:latin typeface="Arial"/>
                <a:cs typeface="Arial"/>
              </a:rPr>
              <a:t>(</a:t>
            </a:r>
            <a:r>
              <a:rPr lang="en-US" sz="1300" u="sng" dirty="0">
                <a:solidFill>
                  <a:schemeClr val="accent2">
                    <a:lumMod val="75000"/>
                  </a:schemeClr>
                </a:solidFill>
                <a:latin typeface="Arial"/>
                <a:cs typeface="Arial"/>
              </a:rPr>
              <a:t>Indian nationality students only</a:t>
            </a:r>
            <a:r>
              <a:rPr lang="en-US" sz="1300" dirty="0">
                <a:solidFill>
                  <a:schemeClr val="accent2">
                    <a:lumMod val="75000"/>
                  </a:schemeClr>
                </a:solidFill>
                <a:latin typeface="Arial"/>
                <a:cs typeface="Arial"/>
              </a:rPr>
              <a:t>)</a:t>
            </a:r>
          </a:p>
          <a:p>
            <a:pPr marL="742950" lvl="1" indent="-285750">
              <a:lnSpc>
                <a:spcPct val="200000"/>
              </a:lnSpc>
              <a:spcAft>
                <a:spcPts val="1200"/>
              </a:spcAft>
              <a:buFont typeface="Arial" pitchFamily="34" charset="0"/>
              <a:buChar char="•"/>
            </a:pPr>
            <a:r>
              <a:rPr lang="en-US" sz="1400" dirty="0">
                <a:solidFill>
                  <a:schemeClr val="tx2"/>
                </a:solidFill>
                <a:latin typeface="Arial"/>
                <a:cs typeface="Arial"/>
              </a:rPr>
              <a:t>DC = $13,850</a:t>
            </a:r>
          </a:p>
          <a:p>
            <a:pPr marL="742950" lvl="1" indent="-285750">
              <a:lnSpc>
                <a:spcPct val="200000"/>
              </a:lnSpc>
              <a:spcAft>
                <a:spcPts val="1200"/>
              </a:spcAft>
              <a:buFont typeface="Arial" pitchFamily="34" charset="0"/>
              <a:buChar char="•"/>
            </a:pPr>
            <a:r>
              <a:rPr lang="en-US" sz="1400" dirty="0">
                <a:solidFill>
                  <a:schemeClr val="tx2"/>
                </a:solidFill>
                <a:latin typeface="Arial"/>
                <a:cs typeface="Arial"/>
              </a:rPr>
              <a:t>MD = See screen shot</a:t>
            </a:r>
          </a:p>
          <a:p>
            <a:pPr marL="742950" lvl="1" indent="-285750">
              <a:lnSpc>
                <a:spcPct val="200000"/>
              </a:lnSpc>
              <a:spcAft>
                <a:spcPts val="1200"/>
              </a:spcAft>
              <a:buFont typeface="Arial" pitchFamily="34" charset="0"/>
              <a:buChar char="•"/>
            </a:pPr>
            <a:r>
              <a:rPr lang="en-US" sz="1400" dirty="0">
                <a:solidFill>
                  <a:schemeClr val="tx2"/>
                </a:solidFill>
                <a:latin typeface="Arial"/>
                <a:cs typeface="Arial"/>
              </a:rPr>
              <a:t>VA = $8,500</a:t>
            </a:r>
          </a:p>
          <a:p>
            <a:pPr lvl="1">
              <a:lnSpc>
                <a:spcPct val="200000"/>
              </a:lnSpc>
              <a:spcAft>
                <a:spcPts val="1200"/>
              </a:spcAft>
            </a:pPr>
            <a:endParaRPr lang="en-US" sz="1200" dirty="0">
              <a:solidFill>
                <a:schemeClr val="tx2"/>
              </a:solidFill>
              <a:latin typeface="Arial"/>
              <a:cs typeface="Arial"/>
            </a:endParaRPr>
          </a:p>
          <a:p>
            <a:pPr marL="285750" indent="-285750">
              <a:lnSpc>
                <a:spcPct val="150000"/>
              </a:lnSpc>
              <a:spcAft>
                <a:spcPts val="1200"/>
              </a:spcAft>
              <a:buFont typeface="Arial" pitchFamily="34" charset="0"/>
              <a:buChar char="•"/>
            </a:pPr>
            <a:r>
              <a:rPr lang="en-US" sz="1700" dirty="0">
                <a:solidFill>
                  <a:schemeClr val="tx2"/>
                </a:solidFill>
                <a:latin typeface="Arial"/>
                <a:cs typeface="Arial"/>
              </a:rPr>
              <a:t>Note that states require you to claim the same type of deductions on your state return as federal return (itemized vs. standard). Because only students with Indian nationality can claim the standard deduction on their federal return, only such students can use the standard deductions on their state returns</a:t>
            </a:r>
            <a:endParaRPr lang="en-US" sz="2200" baseline="30000" dirty="0">
              <a:latin typeface="Arial"/>
              <a:cs typeface="Arial"/>
            </a:endParaRPr>
          </a:p>
        </p:txBody>
      </p:sp>
      <p:cxnSp>
        <p:nvCxnSpPr>
          <p:cNvPr id="9" name="Straight Arrow Connector 8"/>
          <p:cNvCxnSpPr/>
          <p:nvPr/>
        </p:nvCxnSpPr>
        <p:spPr>
          <a:xfrm>
            <a:off x="3115159" y="2914366"/>
            <a:ext cx="1249332" cy="1944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A0E818AF-7A1C-4945-875D-CE6091731B8D}"/>
              </a:ext>
            </a:extLst>
          </p:cNvPr>
          <p:cNvPicPr>
            <a:picLocks noChangeAspect="1"/>
          </p:cNvPicPr>
          <p:nvPr/>
        </p:nvPicPr>
        <p:blipFill>
          <a:blip r:embed="rId3"/>
          <a:stretch>
            <a:fillRect/>
          </a:stretch>
        </p:blipFill>
        <p:spPr>
          <a:xfrm>
            <a:off x="4364491" y="1997765"/>
            <a:ext cx="3199187" cy="1858618"/>
          </a:xfrm>
          <a:prstGeom prst="rect">
            <a:avLst/>
          </a:prstGeom>
        </p:spPr>
      </p:pic>
    </p:spTree>
    <p:extLst>
      <p:ext uri="{BB962C8B-B14F-4D97-AF65-F5344CB8AC3E}">
        <p14:creationId xmlns:p14="http://schemas.microsoft.com/office/powerpoint/2010/main" val="3639931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State Tax Return Basics</a:t>
            </a:r>
          </a:p>
          <a:p>
            <a:endParaRPr lang="en-US" b="1" dirty="0">
              <a:solidFill>
                <a:schemeClr val="bg1"/>
              </a:solidFill>
              <a:latin typeface="Arial"/>
              <a:cs typeface="Arial"/>
            </a:endParaRPr>
          </a:p>
        </p:txBody>
      </p:sp>
      <p:sp>
        <p:nvSpPr>
          <p:cNvPr id="5" name="TextBox 4"/>
          <p:cNvSpPr txBox="1"/>
          <p:nvPr/>
        </p:nvSpPr>
        <p:spPr>
          <a:xfrm>
            <a:off x="883509" y="1438985"/>
            <a:ext cx="7618807" cy="3313728"/>
          </a:xfrm>
          <a:prstGeom prst="rect">
            <a:avLst/>
          </a:prstGeom>
          <a:noFill/>
        </p:spPr>
        <p:txBody>
          <a:bodyPr wrap="square" rtlCol="0">
            <a:spAutoFit/>
          </a:bodyPr>
          <a:lstStyle/>
          <a:p>
            <a:r>
              <a:rPr lang="en-US" sz="2200" b="1" dirty="0">
                <a:solidFill>
                  <a:schemeClr val="tx2"/>
                </a:solidFill>
                <a:latin typeface="Arial"/>
                <a:cs typeface="Arial"/>
              </a:rPr>
              <a:t>Other states</a:t>
            </a:r>
          </a:p>
          <a:p>
            <a:endParaRPr lang="en-US" sz="2200" b="1" dirty="0">
              <a:solidFill>
                <a:schemeClr val="tx2"/>
              </a:solidFill>
              <a:latin typeface="Arial"/>
              <a:cs typeface="Arial"/>
            </a:endParaRPr>
          </a:p>
          <a:p>
            <a:pPr marL="285750" indent="-285750">
              <a:lnSpc>
                <a:spcPct val="200000"/>
              </a:lnSpc>
              <a:buFont typeface="Arial" pitchFamily="34" charset="0"/>
              <a:buChar char="•"/>
            </a:pPr>
            <a:r>
              <a:rPr lang="en-US" sz="1700" dirty="0">
                <a:solidFill>
                  <a:schemeClr val="tx2"/>
                </a:solidFill>
                <a:latin typeface="Arial"/>
                <a:cs typeface="Arial"/>
              </a:rPr>
              <a:t>If you lived in a state other than DC, MD, or VA and earned income there, you may have a filing requirement in that state. See the applicable state tax authority’s website for guidance. GW cannot provide personal tax advice on the state filing requirements.</a:t>
            </a:r>
          </a:p>
          <a:p>
            <a:endParaRPr lang="en-US" sz="2200" baseline="30000" dirty="0">
              <a:latin typeface="Arial"/>
              <a:cs typeface="Arial"/>
            </a:endParaRPr>
          </a:p>
          <a:p>
            <a:endParaRPr lang="en-US" sz="2200" baseline="30000" dirty="0">
              <a:latin typeface="Arial"/>
              <a:cs typeface="Arial"/>
            </a:endParaRPr>
          </a:p>
        </p:txBody>
      </p:sp>
    </p:spTree>
    <p:extLst>
      <p:ext uri="{BB962C8B-B14F-4D97-AF65-F5344CB8AC3E}">
        <p14:creationId xmlns:p14="http://schemas.microsoft.com/office/powerpoint/2010/main" val="804194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4015" y="4191618"/>
            <a:ext cx="7166889" cy="954107"/>
          </a:xfrm>
          <a:prstGeom prst="rect">
            <a:avLst/>
          </a:prstGeom>
          <a:noFill/>
        </p:spPr>
        <p:txBody>
          <a:bodyPr wrap="square" rtlCol="0">
            <a:spAutoFit/>
          </a:bodyPr>
          <a:lstStyle/>
          <a:p>
            <a:pPr algn="r"/>
            <a:r>
              <a:rPr lang="en-US" sz="2800" b="1" dirty="0">
                <a:solidFill>
                  <a:schemeClr val="tx2"/>
                </a:solidFill>
                <a:latin typeface="Arial"/>
                <a:cs typeface="Arial"/>
              </a:rPr>
              <a:t>Disclaimer</a:t>
            </a:r>
          </a:p>
          <a:p>
            <a:pPr algn="r"/>
            <a:endParaRPr lang="en-US" sz="2800" b="1" dirty="0">
              <a:solidFill>
                <a:schemeClr val="tx2"/>
              </a:solidFill>
              <a:latin typeface="Arial"/>
              <a:cs typeface="Arial"/>
            </a:endParaRPr>
          </a:p>
        </p:txBody>
      </p:sp>
    </p:spTree>
    <p:extLst>
      <p:ext uri="{BB962C8B-B14F-4D97-AF65-F5344CB8AC3E}">
        <p14:creationId xmlns:p14="http://schemas.microsoft.com/office/powerpoint/2010/main" val="3152659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4015" y="4191618"/>
            <a:ext cx="7166889" cy="954107"/>
          </a:xfrm>
          <a:prstGeom prst="rect">
            <a:avLst/>
          </a:prstGeom>
          <a:noFill/>
        </p:spPr>
        <p:txBody>
          <a:bodyPr wrap="square" rtlCol="0">
            <a:spAutoFit/>
          </a:bodyPr>
          <a:lstStyle/>
          <a:p>
            <a:pPr algn="r"/>
            <a:r>
              <a:rPr lang="en-US" sz="2800" b="1" dirty="0">
                <a:solidFill>
                  <a:schemeClr val="tx2"/>
                </a:solidFill>
                <a:latin typeface="Arial"/>
                <a:cs typeface="Arial"/>
              </a:rPr>
              <a:t>Tax Filing Deadlines</a:t>
            </a:r>
          </a:p>
          <a:p>
            <a:pPr algn="r"/>
            <a:endParaRPr lang="en-US" sz="2800" b="1" dirty="0">
              <a:solidFill>
                <a:schemeClr val="tx2"/>
              </a:solidFill>
              <a:latin typeface="Arial"/>
              <a:cs typeface="Arial"/>
            </a:endParaRPr>
          </a:p>
        </p:txBody>
      </p:sp>
    </p:spTree>
    <p:extLst>
      <p:ext uri="{BB962C8B-B14F-4D97-AF65-F5344CB8AC3E}">
        <p14:creationId xmlns:p14="http://schemas.microsoft.com/office/powerpoint/2010/main" val="4068501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Tax Filing Deadlines</a:t>
            </a:r>
          </a:p>
          <a:p>
            <a:endParaRPr lang="en-US" b="1" dirty="0">
              <a:solidFill>
                <a:schemeClr val="bg1"/>
              </a:solidFill>
              <a:latin typeface="Arial"/>
              <a:cs typeface="Arial"/>
            </a:endParaRPr>
          </a:p>
        </p:txBody>
      </p:sp>
      <p:sp>
        <p:nvSpPr>
          <p:cNvPr id="5" name="TextBox 4"/>
          <p:cNvSpPr txBox="1"/>
          <p:nvPr/>
        </p:nvSpPr>
        <p:spPr>
          <a:xfrm>
            <a:off x="883509" y="1438985"/>
            <a:ext cx="7650891" cy="3862596"/>
          </a:xfrm>
          <a:prstGeom prst="rect">
            <a:avLst/>
          </a:prstGeom>
          <a:noFill/>
        </p:spPr>
        <p:txBody>
          <a:bodyPr wrap="square" rtlCol="0">
            <a:spAutoFit/>
          </a:bodyPr>
          <a:lstStyle/>
          <a:p>
            <a:pPr>
              <a:spcAft>
                <a:spcPts val="1200"/>
              </a:spcAft>
            </a:pPr>
            <a:r>
              <a:rPr lang="en-US" sz="2200" b="1" dirty="0">
                <a:solidFill>
                  <a:schemeClr val="tx2"/>
                </a:solidFill>
                <a:latin typeface="Arial"/>
                <a:cs typeface="Arial"/>
              </a:rPr>
              <a:t>Due dates</a:t>
            </a:r>
          </a:p>
          <a:p>
            <a:pPr marL="285750" indent="-285750">
              <a:spcAft>
                <a:spcPts val="1200"/>
              </a:spcAft>
              <a:buFont typeface="Arial" pitchFamily="34" charset="0"/>
              <a:buChar char="•"/>
            </a:pPr>
            <a:r>
              <a:rPr lang="en-US" sz="1700" dirty="0">
                <a:solidFill>
                  <a:schemeClr val="tx2"/>
                </a:solidFill>
                <a:latin typeface="Arial"/>
                <a:cs typeface="Arial"/>
              </a:rPr>
              <a:t>Federal tax return: April 15</a:t>
            </a:r>
          </a:p>
          <a:p>
            <a:pPr marL="285750" indent="-285750">
              <a:spcAft>
                <a:spcPts val="1200"/>
              </a:spcAft>
              <a:buFont typeface="Arial" pitchFamily="34" charset="0"/>
              <a:buChar char="•"/>
            </a:pPr>
            <a:r>
              <a:rPr lang="en-US" sz="1700" dirty="0">
                <a:solidFill>
                  <a:schemeClr val="tx2"/>
                </a:solidFill>
                <a:latin typeface="Arial"/>
                <a:cs typeface="Arial"/>
              </a:rPr>
              <a:t>DC tax return: April 15</a:t>
            </a:r>
          </a:p>
          <a:p>
            <a:pPr marL="285750" indent="-285750">
              <a:spcAft>
                <a:spcPts val="1200"/>
              </a:spcAft>
              <a:buFont typeface="Arial" pitchFamily="34" charset="0"/>
              <a:buChar char="•"/>
            </a:pPr>
            <a:r>
              <a:rPr lang="en-US" sz="1700" dirty="0">
                <a:solidFill>
                  <a:schemeClr val="tx2"/>
                </a:solidFill>
                <a:latin typeface="Arial"/>
                <a:cs typeface="Arial"/>
              </a:rPr>
              <a:t>MD tax return: April 15</a:t>
            </a:r>
          </a:p>
          <a:p>
            <a:pPr marL="285750" indent="-285750">
              <a:spcAft>
                <a:spcPts val="1200"/>
              </a:spcAft>
              <a:buFont typeface="Arial" pitchFamily="34" charset="0"/>
              <a:buChar char="•"/>
            </a:pPr>
            <a:r>
              <a:rPr lang="en-US" sz="1700" dirty="0">
                <a:solidFill>
                  <a:schemeClr val="tx2"/>
                </a:solidFill>
                <a:latin typeface="Arial"/>
                <a:cs typeface="Arial"/>
              </a:rPr>
              <a:t>VA tax return: May 1</a:t>
            </a:r>
          </a:p>
          <a:p>
            <a:pPr marL="285750" indent="-285750">
              <a:spcAft>
                <a:spcPts val="1200"/>
              </a:spcAft>
              <a:buFont typeface="Arial" pitchFamily="34" charset="0"/>
              <a:buChar char="•"/>
            </a:pPr>
            <a:r>
              <a:rPr lang="en-US" sz="1700" dirty="0">
                <a:solidFill>
                  <a:schemeClr val="tx2"/>
                </a:solidFill>
                <a:latin typeface="Arial"/>
                <a:cs typeface="Arial"/>
              </a:rPr>
              <a:t>Refer to instructions for compilation and mailing </a:t>
            </a:r>
          </a:p>
          <a:p>
            <a:pPr marL="742950" lvl="1" indent="-285750">
              <a:spcAft>
                <a:spcPts val="1200"/>
              </a:spcAft>
              <a:buFont typeface="Wingdings" panose="05000000000000000000" pitchFamily="2" charset="2"/>
              <a:buChar char="Ø"/>
            </a:pPr>
            <a:r>
              <a:rPr lang="en-US" sz="1700" dirty="0">
                <a:solidFill>
                  <a:schemeClr val="tx2"/>
                </a:solidFill>
                <a:latin typeface="Arial"/>
                <a:cs typeface="Arial"/>
              </a:rPr>
              <a:t>When filing by mail, you must send your tax filing by certified mail, return receipt requested, and keep a copy and proof that it was mailed and received.</a:t>
            </a:r>
          </a:p>
          <a:p>
            <a:pPr marL="742950" lvl="1" indent="-285750">
              <a:spcAft>
                <a:spcPts val="1200"/>
              </a:spcAft>
              <a:buFont typeface="Wingdings" panose="05000000000000000000" pitchFamily="2" charset="2"/>
              <a:buChar char="Ø"/>
            </a:pPr>
            <a:r>
              <a:rPr lang="en-US" sz="1700" dirty="0" err="1">
                <a:solidFill>
                  <a:schemeClr val="tx2"/>
                </a:solidFill>
                <a:latin typeface="Arial"/>
                <a:cs typeface="Arial"/>
              </a:rPr>
              <a:t>Sprintax</a:t>
            </a:r>
            <a:r>
              <a:rPr lang="en-US" sz="1700" dirty="0">
                <a:solidFill>
                  <a:schemeClr val="tx2"/>
                </a:solidFill>
                <a:latin typeface="Arial"/>
                <a:cs typeface="Arial"/>
              </a:rPr>
              <a:t> is now live for </a:t>
            </a:r>
            <a:r>
              <a:rPr lang="en-US" sz="1700" dirty="0">
                <a:solidFill>
                  <a:schemeClr val="tx2"/>
                </a:solidFill>
                <a:latin typeface="Arial"/>
                <a:cs typeface="Arial"/>
                <a:hlinkClick r:id="rId4"/>
              </a:rPr>
              <a:t>federal e-filing</a:t>
            </a:r>
            <a:r>
              <a:rPr lang="en-US" sz="1700" dirty="0">
                <a:solidFill>
                  <a:schemeClr val="tx2"/>
                </a:solidFill>
                <a:latin typeface="Arial"/>
                <a:cs typeface="Arial"/>
              </a:rPr>
              <a:t> if </a:t>
            </a:r>
            <a:r>
              <a:rPr lang="en-US" sz="1700" dirty="0">
                <a:solidFill>
                  <a:schemeClr val="tx2"/>
                </a:solidFill>
                <a:latin typeface="Arial"/>
                <a:cs typeface="Arial"/>
                <a:hlinkClick r:id="rId5"/>
              </a:rPr>
              <a:t>eligible</a:t>
            </a:r>
            <a:r>
              <a:rPr lang="en-US" sz="1700" dirty="0">
                <a:solidFill>
                  <a:schemeClr val="tx2"/>
                </a:solidFill>
                <a:latin typeface="Arial"/>
                <a:cs typeface="Arial"/>
              </a:rPr>
              <a:t>.</a:t>
            </a:r>
            <a:endParaRPr lang="en-US" sz="2200" baseline="30000" dirty="0">
              <a:latin typeface="Arial"/>
              <a:cs typeface="Arial"/>
            </a:endParaRPr>
          </a:p>
        </p:txBody>
      </p:sp>
    </p:spTree>
    <p:extLst>
      <p:ext uri="{BB962C8B-B14F-4D97-AF65-F5344CB8AC3E}">
        <p14:creationId xmlns:p14="http://schemas.microsoft.com/office/powerpoint/2010/main" val="961053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Other Frequently Asked Questions</a:t>
            </a:r>
          </a:p>
          <a:p>
            <a:endParaRPr lang="en-US" b="1" dirty="0">
              <a:solidFill>
                <a:schemeClr val="bg1"/>
              </a:solidFill>
              <a:latin typeface="Arial"/>
              <a:cs typeface="Arial"/>
            </a:endParaRPr>
          </a:p>
        </p:txBody>
      </p:sp>
      <p:sp>
        <p:nvSpPr>
          <p:cNvPr id="5" name="TextBox 4"/>
          <p:cNvSpPr txBox="1"/>
          <p:nvPr/>
        </p:nvSpPr>
        <p:spPr>
          <a:xfrm>
            <a:off x="642440" y="1185767"/>
            <a:ext cx="7868778" cy="5740033"/>
          </a:xfrm>
          <a:prstGeom prst="rect">
            <a:avLst/>
          </a:prstGeom>
          <a:noFill/>
        </p:spPr>
        <p:txBody>
          <a:bodyPr wrap="square" rtlCol="0">
            <a:spAutoFit/>
          </a:bodyPr>
          <a:lstStyle/>
          <a:p>
            <a:pPr>
              <a:lnSpc>
                <a:spcPct val="200000"/>
              </a:lnSpc>
              <a:spcAft>
                <a:spcPts val="1200"/>
              </a:spcAft>
            </a:pPr>
            <a:r>
              <a:rPr lang="en-US" sz="2200" b="1" dirty="0">
                <a:solidFill>
                  <a:schemeClr val="tx2"/>
                </a:solidFill>
                <a:latin typeface="Arial" panose="020B0604020202020204" pitchFamily="34" charset="0"/>
                <a:cs typeface="Arial" panose="020B0604020202020204" pitchFamily="34" charset="0"/>
              </a:rPr>
              <a:t>Can tax filing deadlines be extended?</a:t>
            </a:r>
          </a:p>
          <a:p>
            <a:pPr marL="285750" indent="-285750">
              <a:lnSpc>
                <a:spcPct val="150000"/>
              </a:lnSpc>
              <a:spcAft>
                <a:spcPts val="1200"/>
              </a:spcAft>
              <a:buFont typeface="Arial" panose="020B0604020202020204" pitchFamily="34" charset="0"/>
              <a:buChar char="•"/>
            </a:pPr>
            <a:r>
              <a:rPr lang="en-US" sz="1700" dirty="0">
                <a:solidFill>
                  <a:schemeClr val="tx2"/>
                </a:solidFill>
                <a:latin typeface="Arial" panose="020B0604020202020204" pitchFamily="34" charset="0"/>
                <a:cs typeface="Arial" panose="020B0604020202020204" pitchFamily="34" charset="0"/>
              </a:rPr>
              <a:t>If you cannot file your annual US Federal and State income tax returns by the filing due date, make sure to at least file an extension of time by the original due date. See links below for more information. </a:t>
            </a:r>
            <a:r>
              <a:rPr lang="en-US" sz="1700" b="1" dirty="0">
                <a:solidFill>
                  <a:schemeClr val="tx2"/>
                </a:solidFill>
                <a:latin typeface="Arial" panose="020B0604020202020204" pitchFamily="34" charset="0"/>
                <a:cs typeface="Arial" panose="020B0604020202020204" pitchFamily="34" charset="0"/>
              </a:rPr>
              <a:t>Note that the extension is not applicable for tax payment.</a:t>
            </a:r>
          </a:p>
          <a:p>
            <a:pPr marL="285750" indent="-285750">
              <a:lnSpc>
                <a:spcPct val="150000"/>
              </a:lnSpc>
              <a:buFont typeface="Arial" panose="020B0604020202020204" pitchFamily="34" charset="0"/>
              <a:buChar char="•"/>
            </a:pPr>
            <a:r>
              <a:rPr lang="en-US" sz="1700" dirty="0">
                <a:solidFill>
                  <a:schemeClr val="tx2"/>
                </a:solidFill>
                <a:latin typeface="Arial" panose="020B0604020202020204" pitchFamily="34" charset="0"/>
                <a:cs typeface="Arial" panose="020B0604020202020204" pitchFamily="34" charset="0"/>
              </a:rPr>
              <a:t>The extension will go through October 15. The links to the extension applications are below:</a:t>
            </a:r>
          </a:p>
          <a:p>
            <a:pPr marL="1280160" lvl="2" indent="-457200">
              <a:lnSpc>
                <a:spcPct val="150000"/>
              </a:lnSpc>
              <a:buFont typeface="Wingdings" panose="05000000000000000000" pitchFamily="2" charset="2"/>
              <a:buChar char="Ø"/>
            </a:pPr>
            <a:r>
              <a:rPr lang="en-US" sz="1700" dirty="0">
                <a:solidFill>
                  <a:schemeClr val="tx2"/>
                </a:solidFill>
                <a:latin typeface="Arial" panose="020B0604020202020204" pitchFamily="34" charset="0"/>
                <a:cs typeface="Arial" panose="020B0604020202020204" pitchFamily="34" charset="0"/>
                <a:hlinkClick r:id="rId3"/>
              </a:rPr>
              <a:t>Federal Form </a:t>
            </a:r>
            <a:r>
              <a:rPr lang="en-US" sz="1700" u="sng" dirty="0">
                <a:solidFill>
                  <a:schemeClr val="tx2"/>
                </a:solidFill>
                <a:latin typeface="Arial" panose="020B0604020202020204" pitchFamily="34" charset="0"/>
                <a:cs typeface="Arial" panose="020B0604020202020204" pitchFamily="34" charset="0"/>
                <a:hlinkClick r:id="rId3"/>
              </a:rPr>
              <a:t>4868</a:t>
            </a:r>
            <a:endParaRPr lang="en-US" sz="1700" dirty="0">
              <a:solidFill>
                <a:schemeClr val="tx2"/>
              </a:solidFill>
              <a:latin typeface="Arial" panose="020B0604020202020204" pitchFamily="34" charset="0"/>
              <a:cs typeface="Arial" panose="020B0604020202020204" pitchFamily="34" charset="0"/>
            </a:endParaRPr>
          </a:p>
          <a:p>
            <a:pPr marL="1280160" lvl="2" indent="-457200">
              <a:lnSpc>
                <a:spcPct val="150000"/>
              </a:lnSpc>
              <a:buFont typeface="Wingdings" panose="05000000000000000000" pitchFamily="2" charset="2"/>
              <a:buChar char="Ø"/>
            </a:pPr>
            <a:r>
              <a:rPr lang="en-US" sz="1700" dirty="0">
                <a:solidFill>
                  <a:schemeClr val="tx2"/>
                </a:solidFill>
                <a:latin typeface="Arial" panose="020B0604020202020204" pitchFamily="34" charset="0"/>
                <a:cs typeface="Arial" panose="020B0604020202020204" pitchFamily="34" charset="0"/>
                <a:hlinkClick r:id="rId4"/>
              </a:rPr>
              <a:t>DC Extension </a:t>
            </a:r>
            <a:endParaRPr lang="en-US" sz="1700" dirty="0">
              <a:solidFill>
                <a:schemeClr val="tx2"/>
              </a:solidFill>
              <a:latin typeface="Arial" panose="020B0604020202020204" pitchFamily="34" charset="0"/>
              <a:cs typeface="Arial" panose="020B0604020202020204" pitchFamily="34" charset="0"/>
            </a:endParaRPr>
          </a:p>
          <a:p>
            <a:pPr marL="1280160" lvl="2" indent="-457200">
              <a:lnSpc>
                <a:spcPct val="150000"/>
              </a:lnSpc>
              <a:buFont typeface="Wingdings" panose="05000000000000000000" pitchFamily="2" charset="2"/>
              <a:buChar char="Ø"/>
            </a:pPr>
            <a:r>
              <a:rPr lang="en-US" sz="1700" dirty="0">
                <a:solidFill>
                  <a:schemeClr val="tx2"/>
                </a:solidFill>
                <a:latin typeface="Arial" panose="020B0604020202020204" pitchFamily="34" charset="0"/>
                <a:cs typeface="Arial" panose="020B0604020202020204" pitchFamily="34" charset="0"/>
              </a:rPr>
              <a:t>VA: No application for filing extension is required</a:t>
            </a:r>
          </a:p>
          <a:p>
            <a:pPr marL="1280160" lvl="2" indent="-457200">
              <a:lnSpc>
                <a:spcPct val="150000"/>
              </a:lnSpc>
              <a:buFont typeface="Wingdings" panose="05000000000000000000" pitchFamily="2" charset="2"/>
              <a:buChar char="Ø"/>
            </a:pPr>
            <a:r>
              <a:rPr lang="en-US" sz="1700" dirty="0">
                <a:solidFill>
                  <a:schemeClr val="tx2"/>
                </a:solidFill>
                <a:latin typeface="Arial" panose="020B0604020202020204" pitchFamily="34" charset="0"/>
                <a:cs typeface="Arial" panose="020B0604020202020204" pitchFamily="34" charset="0"/>
                <a:hlinkClick r:id="rId5"/>
              </a:rPr>
              <a:t>MD Extension</a:t>
            </a:r>
            <a:endParaRPr lang="en-US" sz="1700" dirty="0">
              <a:solidFill>
                <a:schemeClr val="tx2"/>
              </a:solidFill>
              <a:latin typeface="Arial" panose="020B0604020202020204" pitchFamily="34" charset="0"/>
              <a:cs typeface="Arial" panose="020B0604020202020204" pitchFamily="34" charset="0"/>
            </a:endParaRPr>
          </a:p>
          <a:p>
            <a:pPr marL="457200" indent="-457200">
              <a:lnSpc>
                <a:spcPct val="200000"/>
              </a:lnSpc>
              <a:buFont typeface="Arial" panose="020B0604020202020204" pitchFamily="34" charset="0"/>
              <a:buChar char="•"/>
            </a:pPr>
            <a:endParaRPr lang="en-US" sz="1700" dirty="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6638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Other Frequently Asked Questions</a:t>
            </a:r>
          </a:p>
          <a:p>
            <a:endParaRPr lang="en-US" b="1" dirty="0">
              <a:solidFill>
                <a:schemeClr val="bg1"/>
              </a:solidFill>
              <a:latin typeface="Arial"/>
              <a:cs typeface="Arial"/>
            </a:endParaRPr>
          </a:p>
        </p:txBody>
      </p:sp>
      <p:sp>
        <p:nvSpPr>
          <p:cNvPr id="5" name="TextBox 4"/>
          <p:cNvSpPr txBox="1"/>
          <p:nvPr/>
        </p:nvSpPr>
        <p:spPr>
          <a:xfrm>
            <a:off x="534374" y="1339232"/>
            <a:ext cx="7868778" cy="2246769"/>
          </a:xfrm>
          <a:prstGeom prst="rect">
            <a:avLst/>
          </a:prstGeom>
          <a:noFill/>
        </p:spPr>
        <p:txBody>
          <a:bodyPr wrap="square" rtlCol="0">
            <a:spAutoFit/>
          </a:bodyPr>
          <a:lstStyle/>
          <a:p>
            <a:pPr>
              <a:lnSpc>
                <a:spcPct val="200000"/>
              </a:lnSpc>
            </a:pPr>
            <a:r>
              <a:rPr lang="en-US" sz="2200" b="1" dirty="0">
                <a:solidFill>
                  <a:schemeClr val="accent1">
                    <a:lumMod val="75000"/>
                  </a:schemeClr>
                </a:solidFill>
                <a:latin typeface="Arial" panose="020B0604020202020204" pitchFamily="34" charset="0"/>
                <a:cs typeface="Arial" panose="020B0604020202020204" pitchFamily="34" charset="0"/>
              </a:rPr>
              <a:t>When will I receive my refund?</a:t>
            </a:r>
          </a:p>
          <a:p>
            <a:pPr marL="285750" indent="-285750">
              <a:lnSpc>
                <a:spcPct val="200000"/>
              </a:lnSpc>
              <a:buFont typeface="Arial" panose="020B0604020202020204" pitchFamily="34" charset="0"/>
              <a:buChar char="•"/>
            </a:pPr>
            <a:r>
              <a:rPr lang="en-US" sz="1700" dirty="0">
                <a:solidFill>
                  <a:schemeClr val="accent1">
                    <a:lumMod val="75000"/>
                  </a:schemeClr>
                </a:solidFill>
                <a:latin typeface="Arial" panose="020B0604020202020204" pitchFamily="34" charset="0"/>
                <a:cs typeface="Arial" panose="020B0604020202020204" pitchFamily="34" charset="0"/>
              </a:rPr>
              <a:t>Federal: Contact IRS to follow up. See ‘</a:t>
            </a:r>
            <a:r>
              <a:rPr lang="en-US" sz="1700" dirty="0">
                <a:solidFill>
                  <a:schemeClr val="accent1">
                    <a:lumMod val="75000"/>
                  </a:schemeClr>
                </a:solidFill>
                <a:latin typeface="Arial" panose="020B0604020202020204" pitchFamily="34" charset="0"/>
                <a:cs typeface="Arial" panose="020B0604020202020204" pitchFamily="34" charset="0"/>
                <a:hlinkClick r:id="rId3"/>
              </a:rPr>
              <a:t>Where’s my refund</a:t>
            </a:r>
            <a:r>
              <a:rPr lang="en-US" sz="1700" dirty="0">
                <a:solidFill>
                  <a:schemeClr val="accent1">
                    <a:lumMod val="75000"/>
                  </a:schemeClr>
                </a:solidFill>
                <a:latin typeface="Arial" panose="020B0604020202020204" pitchFamily="34" charset="0"/>
                <a:cs typeface="Arial" panose="020B0604020202020204" pitchFamily="34" charset="0"/>
              </a:rPr>
              <a:t>’</a:t>
            </a:r>
          </a:p>
          <a:p>
            <a:pPr marL="285750" indent="-285750">
              <a:lnSpc>
                <a:spcPct val="200000"/>
              </a:lnSpc>
              <a:buFont typeface="Arial" panose="020B0604020202020204" pitchFamily="34" charset="0"/>
              <a:buChar char="•"/>
            </a:pPr>
            <a:r>
              <a:rPr lang="en-US" sz="1700" dirty="0">
                <a:solidFill>
                  <a:schemeClr val="accent1">
                    <a:lumMod val="75000"/>
                  </a:schemeClr>
                </a:solidFill>
                <a:latin typeface="Arial" panose="020B0604020202020204" pitchFamily="34" charset="0"/>
                <a:cs typeface="Arial" panose="020B0604020202020204" pitchFamily="34" charset="0"/>
              </a:rPr>
              <a:t>State: Contact the state department of taxation</a:t>
            </a:r>
          </a:p>
          <a:p>
            <a:pPr>
              <a:lnSpc>
                <a:spcPct val="200000"/>
              </a:lnSpc>
            </a:pPr>
            <a:endParaRPr lang="en-US" sz="1400" dirty="0">
              <a:solidFill>
                <a:schemeClr val="accent1">
                  <a:lumMod val="7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5935851" y="2682839"/>
            <a:ext cx="2975673" cy="3347634"/>
          </a:xfrm>
          <a:prstGeom prst="rect">
            <a:avLst/>
          </a:prstGeom>
        </p:spPr>
      </p:pic>
    </p:spTree>
    <p:extLst>
      <p:ext uri="{BB962C8B-B14F-4D97-AF65-F5344CB8AC3E}">
        <p14:creationId xmlns:p14="http://schemas.microsoft.com/office/powerpoint/2010/main" val="204605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677108"/>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Other Frequently Asked Questions</a:t>
            </a:r>
          </a:p>
        </p:txBody>
      </p:sp>
      <p:sp>
        <p:nvSpPr>
          <p:cNvPr id="5" name="TextBox 4"/>
          <p:cNvSpPr txBox="1"/>
          <p:nvPr/>
        </p:nvSpPr>
        <p:spPr>
          <a:xfrm>
            <a:off x="584251" y="1438985"/>
            <a:ext cx="6458234" cy="4355038"/>
          </a:xfrm>
          <a:prstGeom prst="rect">
            <a:avLst/>
          </a:prstGeom>
          <a:noFill/>
        </p:spPr>
        <p:txBody>
          <a:bodyPr wrap="square" rtlCol="0">
            <a:spAutoFit/>
          </a:bodyPr>
          <a:lstStyle/>
          <a:p>
            <a:pPr>
              <a:lnSpc>
                <a:spcPct val="150000"/>
              </a:lnSpc>
              <a:spcAft>
                <a:spcPts val="1200"/>
              </a:spcAft>
            </a:pPr>
            <a:r>
              <a:rPr lang="en-US" sz="2200" b="1" dirty="0">
                <a:solidFill>
                  <a:schemeClr val="accent1">
                    <a:lumMod val="75000"/>
                  </a:schemeClr>
                </a:solidFill>
                <a:latin typeface="Arial" panose="020B0604020202020204" pitchFamily="34" charset="0"/>
                <a:cs typeface="Arial" panose="020B0604020202020204" pitchFamily="34" charset="0"/>
              </a:rPr>
              <a:t>Missed a year? Filed as a resident by mistake?</a:t>
            </a:r>
          </a:p>
          <a:p>
            <a:pPr marL="285750" indent="-285750">
              <a:lnSpc>
                <a:spcPct val="150000"/>
              </a:lnSpc>
              <a:spcAft>
                <a:spcPts val="1200"/>
              </a:spcAft>
              <a:buFont typeface="Arial" panose="020B0604020202020204" pitchFamily="34" charset="0"/>
              <a:buChar char="•"/>
            </a:pPr>
            <a:r>
              <a:rPr lang="en-US" sz="1700" b="1" dirty="0">
                <a:solidFill>
                  <a:schemeClr val="accent1">
                    <a:lumMod val="75000"/>
                  </a:schemeClr>
                </a:solidFill>
                <a:latin typeface="Arial" panose="020B0604020202020204" pitchFamily="34" charset="0"/>
                <a:cs typeface="Arial" panose="020B0604020202020204" pitchFamily="34" charset="0"/>
              </a:rPr>
              <a:t>Don’t Panic – but do set the record straight</a:t>
            </a:r>
          </a:p>
          <a:p>
            <a:pPr marL="285750" indent="-285750">
              <a:lnSpc>
                <a:spcPct val="150000"/>
              </a:lnSpc>
              <a:buFont typeface="Arial" panose="020B0604020202020204" pitchFamily="34" charset="0"/>
              <a:buChar char="•"/>
            </a:pPr>
            <a:r>
              <a:rPr lang="en-US" sz="1700" b="1" dirty="0">
                <a:solidFill>
                  <a:schemeClr val="accent1">
                    <a:lumMod val="75000"/>
                  </a:schemeClr>
                </a:solidFill>
                <a:latin typeface="Arial" panose="020B0604020202020204" pitchFamily="34" charset="0"/>
                <a:cs typeface="Arial" panose="020B0604020202020204" pitchFamily="34" charset="0"/>
              </a:rPr>
              <a:t>Never filed…..</a:t>
            </a:r>
          </a:p>
          <a:p>
            <a:pPr marL="742950" lvl="1" indent="-285750">
              <a:lnSpc>
                <a:spcPct val="150000"/>
              </a:lnSpc>
              <a:buFont typeface="Wingdings" panose="05000000000000000000" pitchFamily="2" charset="2"/>
              <a:buChar char="Ø"/>
            </a:pPr>
            <a:r>
              <a:rPr lang="en-US" sz="1700" dirty="0">
                <a:solidFill>
                  <a:schemeClr val="accent1">
                    <a:lumMod val="75000"/>
                  </a:schemeClr>
                </a:solidFill>
                <a:latin typeface="Arial" panose="020B0604020202020204" pitchFamily="34" charset="0"/>
                <a:cs typeface="Arial" panose="020B0604020202020204" pitchFamily="34" charset="0"/>
              </a:rPr>
              <a:t>Catch up</a:t>
            </a:r>
          </a:p>
          <a:p>
            <a:pPr marL="742950" lvl="1" indent="-285750">
              <a:lnSpc>
                <a:spcPct val="150000"/>
              </a:lnSpc>
              <a:buFont typeface="Wingdings" panose="05000000000000000000" pitchFamily="2" charset="2"/>
              <a:buChar char="Ø"/>
            </a:pPr>
            <a:r>
              <a:rPr lang="en-US" sz="1700" dirty="0">
                <a:solidFill>
                  <a:schemeClr val="accent1">
                    <a:lumMod val="75000"/>
                  </a:schemeClr>
                </a:solidFill>
                <a:latin typeface="Arial" panose="020B0604020202020204" pitchFamily="34" charset="0"/>
                <a:cs typeface="Arial" panose="020B0604020202020204" pitchFamily="34" charset="0"/>
              </a:rPr>
              <a:t>Can back-file at any stage</a:t>
            </a:r>
          </a:p>
          <a:p>
            <a:pPr marL="742950" lvl="1" indent="-285750">
              <a:lnSpc>
                <a:spcPct val="150000"/>
              </a:lnSpc>
              <a:spcAft>
                <a:spcPts val="1200"/>
              </a:spcAft>
              <a:buFont typeface="Wingdings" panose="05000000000000000000" pitchFamily="2" charset="2"/>
              <a:buChar char="Ø"/>
            </a:pPr>
            <a:r>
              <a:rPr lang="en-US" sz="1700" dirty="0">
                <a:solidFill>
                  <a:schemeClr val="accent1">
                    <a:lumMod val="75000"/>
                  </a:schemeClr>
                </a:solidFill>
                <a:latin typeface="Arial" panose="020B0604020202020204" pitchFamily="34" charset="0"/>
                <a:cs typeface="Arial" panose="020B0604020202020204" pitchFamily="34" charset="0"/>
              </a:rPr>
              <a:t>Can only claim a refund for previous 3 years</a:t>
            </a:r>
          </a:p>
          <a:p>
            <a:pPr marL="285750" indent="-285750">
              <a:lnSpc>
                <a:spcPct val="150000"/>
              </a:lnSpc>
              <a:buFont typeface="Arial" panose="020B0604020202020204" pitchFamily="34" charset="0"/>
              <a:buChar char="•"/>
            </a:pPr>
            <a:r>
              <a:rPr lang="en-US" sz="1700" b="1" dirty="0">
                <a:solidFill>
                  <a:schemeClr val="accent1">
                    <a:lumMod val="75000"/>
                  </a:schemeClr>
                </a:solidFill>
                <a:latin typeface="Arial" panose="020B0604020202020204" pitchFamily="34" charset="0"/>
                <a:cs typeface="Arial" panose="020B0604020202020204" pitchFamily="34" charset="0"/>
              </a:rPr>
              <a:t>Misfiled …..</a:t>
            </a:r>
          </a:p>
          <a:p>
            <a:pPr marL="742950" lvl="1" indent="-285750">
              <a:lnSpc>
                <a:spcPct val="150000"/>
              </a:lnSpc>
              <a:spcAft>
                <a:spcPts val="1200"/>
              </a:spcAft>
              <a:buFont typeface="Wingdings" panose="05000000000000000000" pitchFamily="2" charset="2"/>
              <a:buChar char="Ø"/>
            </a:pPr>
            <a:r>
              <a:rPr lang="en-US" sz="1700" dirty="0">
                <a:solidFill>
                  <a:schemeClr val="accent1">
                    <a:lumMod val="75000"/>
                  </a:schemeClr>
                </a:solidFill>
                <a:latin typeface="Arial" panose="020B0604020202020204" pitchFamily="34" charset="0"/>
                <a:cs typeface="Arial" panose="020B0604020202020204" pitchFamily="34" charset="0"/>
                <a:hlinkClick r:id="rId4"/>
              </a:rPr>
              <a:t>Form 1040-X</a:t>
            </a:r>
            <a:r>
              <a:rPr lang="en-US" sz="1700" dirty="0">
                <a:solidFill>
                  <a:schemeClr val="accent1">
                    <a:lumMod val="75000"/>
                  </a:schemeClr>
                </a:solidFill>
                <a:latin typeface="Arial" panose="020B0604020202020204" pitchFamily="34" charset="0"/>
                <a:cs typeface="Arial" panose="020B0604020202020204" pitchFamily="34" charset="0"/>
              </a:rPr>
              <a:t>, Amended U.S. Individual Tax Return, and/or applicable state amended tax return</a:t>
            </a:r>
          </a:p>
        </p:txBody>
      </p:sp>
      <p:pic>
        <p:nvPicPr>
          <p:cNvPr id="3" name="Picture 2"/>
          <p:cNvPicPr>
            <a:picLocks noChangeAspect="1"/>
          </p:cNvPicPr>
          <p:nvPr/>
        </p:nvPicPr>
        <p:blipFill>
          <a:blip r:embed="rId5"/>
          <a:stretch>
            <a:fillRect/>
          </a:stretch>
        </p:blipFill>
        <p:spPr>
          <a:xfrm>
            <a:off x="5987819" y="2104997"/>
            <a:ext cx="2691234" cy="2184322"/>
          </a:xfrm>
          <a:prstGeom prst="rect">
            <a:avLst/>
          </a:prstGeom>
        </p:spPr>
      </p:pic>
    </p:spTree>
    <p:extLst>
      <p:ext uri="{BB962C8B-B14F-4D97-AF65-F5344CB8AC3E}">
        <p14:creationId xmlns:p14="http://schemas.microsoft.com/office/powerpoint/2010/main" val="727603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677108"/>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Other Frequently Asked Questions</a:t>
            </a:r>
          </a:p>
        </p:txBody>
      </p:sp>
      <p:sp>
        <p:nvSpPr>
          <p:cNvPr id="5" name="TextBox 4"/>
          <p:cNvSpPr txBox="1"/>
          <p:nvPr/>
        </p:nvSpPr>
        <p:spPr>
          <a:xfrm>
            <a:off x="642440" y="1157631"/>
            <a:ext cx="5384286" cy="4608954"/>
          </a:xfrm>
          <a:prstGeom prst="rect">
            <a:avLst/>
          </a:prstGeom>
          <a:noFill/>
        </p:spPr>
        <p:txBody>
          <a:bodyPr wrap="square" rtlCol="0">
            <a:spAutoFit/>
          </a:bodyPr>
          <a:lstStyle/>
          <a:p>
            <a:pPr>
              <a:lnSpc>
                <a:spcPct val="200000"/>
              </a:lnSpc>
              <a:spcAft>
                <a:spcPts val="1200"/>
              </a:spcAft>
            </a:pPr>
            <a:r>
              <a:rPr lang="en-US" sz="2200" b="1" dirty="0">
                <a:solidFill>
                  <a:schemeClr val="accent1">
                    <a:lumMod val="75000"/>
                  </a:schemeClr>
                </a:solidFill>
                <a:latin typeface="Arial" panose="020B0604020202020204" pitchFamily="34" charset="0"/>
                <a:cs typeface="Arial" panose="020B0604020202020204" pitchFamily="34" charset="0"/>
              </a:rPr>
              <a:t>How do I amend my federal tax return?</a:t>
            </a:r>
          </a:p>
          <a:p>
            <a:pPr marL="274320" indent="-285750">
              <a:lnSpc>
                <a:spcPct val="150000"/>
              </a:lnSpc>
              <a:spcAft>
                <a:spcPts val="1200"/>
              </a:spcAft>
              <a:buFont typeface="Arial" panose="020B0604020202020204" pitchFamily="34" charset="0"/>
              <a:buChar char="•"/>
            </a:pPr>
            <a:r>
              <a:rPr lang="en-US" sz="1700" dirty="0">
                <a:solidFill>
                  <a:schemeClr val="accent1">
                    <a:lumMod val="75000"/>
                  </a:schemeClr>
                </a:solidFill>
                <a:latin typeface="Arial" panose="020B0604020202020204" pitchFamily="34" charset="0"/>
                <a:cs typeface="Arial" panose="020B0604020202020204" pitchFamily="34" charset="0"/>
              </a:rPr>
              <a:t>If you realize that you made an error on this year's or a prior year's tax return, or if you filed a resident tax return when it should have been a nonresident alien tax return, you can file an amended return.</a:t>
            </a:r>
          </a:p>
          <a:p>
            <a:pPr marL="274320" indent="-285750">
              <a:lnSpc>
                <a:spcPct val="150000"/>
              </a:lnSpc>
              <a:spcAft>
                <a:spcPts val="1200"/>
              </a:spcAft>
              <a:buFont typeface="Arial" panose="020B0604020202020204" pitchFamily="34" charset="0"/>
              <a:buChar char="•"/>
            </a:pPr>
            <a:r>
              <a:rPr lang="en-US" sz="1700" dirty="0">
                <a:solidFill>
                  <a:schemeClr val="accent1">
                    <a:lumMod val="75000"/>
                  </a:schemeClr>
                </a:solidFill>
                <a:latin typeface="Arial" panose="020B0604020202020204" pitchFamily="34" charset="0"/>
                <a:cs typeface="Arial" panose="020B0604020202020204" pitchFamily="34" charset="0"/>
                <a:hlinkClick r:id="rId3"/>
              </a:rPr>
              <a:t>Sprintax can do it for you for a fee</a:t>
            </a:r>
            <a:r>
              <a:rPr lang="en-US" sz="1700" dirty="0">
                <a:solidFill>
                  <a:schemeClr val="accent1">
                    <a:lumMod val="75000"/>
                  </a:schemeClr>
                </a:solidFill>
                <a:latin typeface="Arial" panose="020B0604020202020204" pitchFamily="34" charset="0"/>
                <a:cs typeface="Arial" panose="020B0604020202020204" pitchFamily="34" charset="0"/>
              </a:rPr>
              <a:t>. Alternatively, you can try to do it yourself by following IRS </a:t>
            </a:r>
            <a:r>
              <a:rPr lang="en-US" sz="1700" dirty="0">
                <a:solidFill>
                  <a:schemeClr val="accent1">
                    <a:lumMod val="75000"/>
                  </a:schemeClr>
                </a:solidFill>
                <a:latin typeface="Arial" panose="020B0604020202020204" pitchFamily="34" charset="0"/>
                <a:cs typeface="Arial" panose="020B0604020202020204" pitchFamily="34" charset="0"/>
                <a:hlinkClick r:id="rId4"/>
              </a:rPr>
              <a:t>instructions</a:t>
            </a:r>
            <a:r>
              <a:rPr lang="en-US" sz="1700" dirty="0">
                <a:solidFill>
                  <a:schemeClr val="accent1">
                    <a:lumMod val="75000"/>
                  </a:schemeClr>
                </a:solidFill>
                <a:latin typeface="Arial" panose="020B0604020202020204" pitchFamily="34" charset="0"/>
                <a:cs typeface="Arial" panose="020B0604020202020204" pitchFamily="34" charset="0"/>
              </a:rPr>
              <a:t> for </a:t>
            </a:r>
            <a:r>
              <a:rPr lang="en-US" sz="1700" dirty="0">
                <a:solidFill>
                  <a:schemeClr val="accent1">
                    <a:lumMod val="75000"/>
                  </a:schemeClr>
                </a:solidFill>
                <a:latin typeface="Arial" panose="020B0604020202020204" pitchFamily="34" charset="0"/>
                <a:cs typeface="Arial" panose="020B0604020202020204" pitchFamily="34" charset="0"/>
                <a:hlinkClick r:id="rId5"/>
              </a:rPr>
              <a:t>Form 1040-X</a:t>
            </a:r>
            <a:r>
              <a:rPr lang="en-US" sz="1700" dirty="0">
                <a:solidFill>
                  <a:schemeClr val="accent1">
                    <a:lumMod val="75000"/>
                  </a:schemeClr>
                </a:solidFill>
                <a:latin typeface="Arial" panose="020B0604020202020204" pitchFamily="34" charset="0"/>
                <a:cs typeface="Arial" panose="020B0604020202020204" pitchFamily="34" charset="0"/>
              </a:rPr>
              <a:t>, in which you compare the amounts as originally reported with the correct amounts.</a:t>
            </a:r>
          </a:p>
        </p:txBody>
      </p:sp>
      <p:pic>
        <p:nvPicPr>
          <p:cNvPr id="3" name="Picture 2" descr="Form 1040 - Wikipedi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6726" y="1048728"/>
            <a:ext cx="3000895" cy="4770182"/>
          </a:xfrm>
          <a:prstGeom prst="rect">
            <a:avLst/>
          </a:prstGeom>
        </p:spPr>
      </p:pic>
    </p:spTree>
    <p:extLst>
      <p:ext uri="{BB962C8B-B14F-4D97-AF65-F5344CB8AC3E}">
        <p14:creationId xmlns:p14="http://schemas.microsoft.com/office/powerpoint/2010/main" val="3236004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677108"/>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Other Frequently Asked Questions</a:t>
            </a:r>
          </a:p>
        </p:txBody>
      </p:sp>
      <p:sp>
        <p:nvSpPr>
          <p:cNvPr id="5" name="TextBox 4"/>
          <p:cNvSpPr txBox="1"/>
          <p:nvPr/>
        </p:nvSpPr>
        <p:spPr>
          <a:xfrm>
            <a:off x="928854" y="920464"/>
            <a:ext cx="7733883" cy="5747727"/>
          </a:xfrm>
          <a:prstGeom prst="rect">
            <a:avLst/>
          </a:prstGeom>
          <a:noFill/>
        </p:spPr>
        <p:txBody>
          <a:bodyPr wrap="square" rtlCol="0">
            <a:spAutoFit/>
          </a:bodyPr>
          <a:lstStyle/>
          <a:p>
            <a:pPr>
              <a:lnSpc>
                <a:spcPct val="200000"/>
              </a:lnSpc>
            </a:pPr>
            <a:endParaRPr lang="en-US" sz="1400" b="1" dirty="0">
              <a:solidFill>
                <a:schemeClr val="accent1">
                  <a:lumMod val="75000"/>
                </a:schemeClr>
              </a:solidFill>
              <a:latin typeface="Arial" panose="020B0604020202020204" pitchFamily="34" charset="0"/>
              <a:cs typeface="Arial" panose="020B0604020202020204" pitchFamily="34" charset="0"/>
            </a:endParaRPr>
          </a:p>
          <a:p>
            <a:pPr>
              <a:lnSpc>
                <a:spcPct val="200000"/>
              </a:lnSpc>
            </a:pPr>
            <a:endParaRPr lang="en-US" sz="1400" b="1" dirty="0">
              <a:solidFill>
                <a:schemeClr val="accent1">
                  <a:lumMod val="75000"/>
                </a:schemeClr>
              </a:solidFill>
              <a:latin typeface="Arial" panose="020B0604020202020204" pitchFamily="34" charset="0"/>
              <a:cs typeface="Arial" panose="020B0604020202020204" pitchFamily="34" charset="0"/>
            </a:endParaRPr>
          </a:p>
          <a:p>
            <a:pPr>
              <a:lnSpc>
                <a:spcPct val="200000"/>
              </a:lnSpc>
            </a:pPr>
            <a:endParaRPr lang="en-US" sz="1400" b="1" dirty="0">
              <a:solidFill>
                <a:schemeClr val="accent1">
                  <a:lumMod val="75000"/>
                </a:schemeClr>
              </a:solidFill>
              <a:latin typeface="Arial" panose="020B0604020202020204" pitchFamily="34" charset="0"/>
              <a:cs typeface="Arial" panose="020B0604020202020204" pitchFamily="34" charset="0"/>
            </a:endParaRPr>
          </a:p>
          <a:p>
            <a:pPr>
              <a:lnSpc>
                <a:spcPct val="200000"/>
              </a:lnSpc>
              <a:spcAft>
                <a:spcPts val="1200"/>
              </a:spcAft>
            </a:pPr>
            <a:r>
              <a:rPr lang="en-US" sz="2200" b="1" dirty="0">
                <a:solidFill>
                  <a:schemeClr val="accent1">
                    <a:lumMod val="75000"/>
                  </a:schemeClr>
                </a:solidFill>
                <a:latin typeface="Arial" panose="020B0604020202020204" pitchFamily="34" charset="0"/>
                <a:cs typeface="Arial" panose="020B0604020202020204" pitchFamily="34" charset="0"/>
              </a:rPr>
              <a:t>Implications of not filing</a:t>
            </a:r>
          </a:p>
          <a:p>
            <a:pPr marL="285750" indent="-285750">
              <a:lnSpc>
                <a:spcPct val="150000"/>
              </a:lnSpc>
              <a:spcAft>
                <a:spcPts val="1200"/>
              </a:spcAft>
              <a:buFont typeface="Arial" panose="020B0604020202020204" pitchFamily="34" charset="0"/>
              <a:buChar char="•"/>
            </a:pPr>
            <a:r>
              <a:rPr lang="en-US" sz="1700" dirty="0">
                <a:solidFill>
                  <a:schemeClr val="accent1">
                    <a:lumMod val="75000"/>
                  </a:schemeClr>
                </a:solidFill>
                <a:latin typeface="Arial" panose="020B0604020202020204" pitchFamily="34" charset="0"/>
                <a:cs typeface="Arial" panose="020B0604020202020204" pitchFamily="34" charset="0"/>
              </a:rPr>
              <a:t>Nonresidents are required to comply with all US laws, including the tax law</a:t>
            </a:r>
          </a:p>
          <a:p>
            <a:pPr marL="285750" indent="-285750">
              <a:lnSpc>
                <a:spcPct val="150000"/>
              </a:lnSpc>
              <a:spcAft>
                <a:spcPts val="1200"/>
              </a:spcAft>
              <a:buFont typeface="Arial" panose="020B0604020202020204" pitchFamily="34" charset="0"/>
              <a:buChar char="•"/>
            </a:pPr>
            <a:r>
              <a:rPr lang="en-US" sz="1700" dirty="0">
                <a:solidFill>
                  <a:schemeClr val="accent1">
                    <a:lumMod val="75000"/>
                  </a:schemeClr>
                </a:solidFill>
                <a:latin typeface="Arial" panose="020B0604020202020204" pitchFamily="34" charset="0"/>
                <a:cs typeface="Arial" panose="020B0604020202020204" pitchFamily="34" charset="0"/>
              </a:rPr>
              <a:t>Filing tax forms (even if only 8843) is part of maintaining visa status in US</a:t>
            </a:r>
          </a:p>
          <a:p>
            <a:pPr marL="285750" indent="-285750">
              <a:lnSpc>
                <a:spcPct val="150000"/>
              </a:lnSpc>
              <a:spcAft>
                <a:spcPts val="1200"/>
              </a:spcAft>
              <a:buFont typeface="Arial" panose="020B0604020202020204" pitchFamily="34" charset="0"/>
              <a:buChar char="•"/>
            </a:pPr>
            <a:r>
              <a:rPr lang="en-US" sz="1700" dirty="0">
                <a:solidFill>
                  <a:schemeClr val="accent1">
                    <a:lumMod val="75000"/>
                  </a:schemeClr>
                </a:solidFill>
                <a:latin typeface="Arial" panose="020B0604020202020204" pitchFamily="34" charset="0"/>
                <a:cs typeface="Arial" panose="020B0604020202020204" pitchFamily="34" charset="0"/>
              </a:rPr>
              <a:t>Not filing could affect future immigration status (H1B, LPR)</a:t>
            </a:r>
          </a:p>
          <a:p>
            <a:pPr marL="285750" indent="-285750">
              <a:lnSpc>
                <a:spcPct val="150000"/>
              </a:lnSpc>
              <a:spcAft>
                <a:spcPts val="1200"/>
              </a:spcAft>
              <a:buFont typeface="Arial" panose="020B0604020202020204" pitchFamily="34" charset="0"/>
              <a:buChar char="•"/>
            </a:pPr>
            <a:r>
              <a:rPr lang="en-US" sz="1700" dirty="0">
                <a:solidFill>
                  <a:schemeClr val="accent1">
                    <a:lumMod val="75000"/>
                  </a:schemeClr>
                </a:solidFill>
                <a:latin typeface="Arial" panose="020B0604020202020204" pitchFamily="34" charset="0"/>
                <a:cs typeface="Arial" panose="020B0604020202020204" pitchFamily="34" charset="0"/>
              </a:rPr>
              <a:t>Fines, penalties, interest can accrue if the IRS are owed</a:t>
            </a:r>
          </a:p>
          <a:p>
            <a:pPr marL="285750" indent="-285750">
              <a:lnSpc>
                <a:spcPct val="150000"/>
              </a:lnSpc>
              <a:spcAft>
                <a:spcPts val="1200"/>
              </a:spcAft>
              <a:buFont typeface="Arial" panose="020B0604020202020204" pitchFamily="34" charset="0"/>
              <a:buChar char="•"/>
            </a:pPr>
            <a:r>
              <a:rPr lang="en-US" sz="1700" dirty="0">
                <a:solidFill>
                  <a:schemeClr val="accent1">
                    <a:lumMod val="75000"/>
                  </a:schemeClr>
                </a:solidFill>
                <a:latin typeface="Arial" panose="020B0604020202020204" pitchFamily="34" charset="0"/>
                <a:cs typeface="Arial" panose="020B0604020202020204" pitchFamily="34" charset="0"/>
              </a:rPr>
              <a:t>Might be missing out on a refund!</a:t>
            </a:r>
          </a:p>
          <a:p>
            <a:pPr>
              <a:lnSpc>
                <a:spcPct val="200000"/>
              </a:lnSpc>
            </a:pPr>
            <a:r>
              <a:rPr lang="en-US" sz="1200" dirty="0">
                <a:solidFill>
                  <a:schemeClr val="accent1">
                    <a:lumMod val="75000"/>
                  </a:schemeClr>
                </a:solidFill>
                <a:latin typeface="Arial" panose="020B0604020202020204" pitchFamily="34" charset="0"/>
                <a:cs typeface="Arial" panose="020B0604020202020204" pitchFamily="34" charset="0"/>
              </a:rPr>
              <a:t> </a:t>
            </a:r>
          </a:p>
          <a:p>
            <a:pPr marL="285750" indent="-285750">
              <a:lnSpc>
                <a:spcPct val="200000"/>
              </a:lnSpc>
              <a:buFont typeface="Arial" panose="020B0604020202020204" pitchFamily="34" charset="0"/>
              <a:buChar char="•"/>
            </a:pPr>
            <a:endParaRPr lang="en-US" sz="1400" b="1" dirty="0">
              <a:solidFill>
                <a:schemeClr val="accent1">
                  <a:lumMod val="7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3743324" y="771729"/>
            <a:ext cx="2579983" cy="1382536"/>
          </a:xfrm>
          <a:prstGeom prst="rect">
            <a:avLst/>
          </a:prstGeom>
        </p:spPr>
      </p:pic>
    </p:spTree>
    <p:extLst>
      <p:ext uri="{BB962C8B-B14F-4D97-AF65-F5344CB8AC3E}">
        <p14:creationId xmlns:p14="http://schemas.microsoft.com/office/powerpoint/2010/main" val="3968283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4015" y="4191618"/>
            <a:ext cx="7166889" cy="954107"/>
          </a:xfrm>
          <a:prstGeom prst="rect">
            <a:avLst/>
          </a:prstGeom>
          <a:noFill/>
        </p:spPr>
        <p:txBody>
          <a:bodyPr wrap="square" rtlCol="0">
            <a:spAutoFit/>
          </a:bodyPr>
          <a:lstStyle/>
          <a:p>
            <a:pPr algn="r"/>
            <a:r>
              <a:rPr lang="en-US" sz="2800" b="1" dirty="0">
                <a:solidFill>
                  <a:schemeClr val="tx2"/>
                </a:solidFill>
                <a:latin typeface="Arial"/>
                <a:cs typeface="Arial"/>
              </a:rPr>
              <a:t>Sprintax</a:t>
            </a:r>
          </a:p>
          <a:p>
            <a:pPr algn="r"/>
            <a:endParaRPr lang="en-US" sz="2800" b="1" dirty="0">
              <a:solidFill>
                <a:schemeClr val="tx2"/>
              </a:solidFill>
              <a:latin typeface="Arial"/>
              <a:cs typeface="Arial"/>
            </a:endParaRPr>
          </a:p>
        </p:txBody>
      </p:sp>
    </p:spTree>
    <p:extLst>
      <p:ext uri="{BB962C8B-B14F-4D97-AF65-F5344CB8AC3E}">
        <p14:creationId xmlns:p14="http://schemas.microsoft.com/office/powerpoint/2010/main" val="4177118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Sprintax</a:t>
            </a:r>
          </a:p>
          <a:p>
            <a:endParaRPr lang="en-US" b="1" dirty="0">
              <a:solidFill>
                <a:schemeClr val="bg1"/>
              </a:solidFill>
              <a:latin typeface="Arial"/>
              <a:cs typeface="Arial"/>
            </a:endParaRPr>
          </a:p>
        </p:txBody>
      </p:sp>
      <p:sp>
        <p:nvSpPr>
          <p:cNvPr id="5" name="TextBox 4"/>
          <p:cNvSpPr txBox="1"/>
          <p:nvPr/>
        </p:nvSpPr>
        <p:spPr>
          <a:xfrm>
            <a:off x="883509" y="1214397"/>
            <a:ext cx="7474428" cy="4647939"/>
          </a:xfrm>
          <a:prstGeom prst="rect">
            <a:avLst/>
          </a:prstGeom>
          <a:noFill/>
        </p:spPr>
        <p:txBody>
          <a:bodyPr wrap="square" rtlCol="0">
            <a:spAutoFit/>
          </a:bodyPr>
          <a:lstStyle/>
          <a:p>
            <a:pPr>
              <a:lnSpc>
                <a:spcPct val="150000"/>
              </a:lnSpc>
              <a:spcAft>
                <a:spcPts val="1200"/>
              </a:spcAft>
            </a:pPr>
            <a:r>
              <a:rPr lang="en-US" sz="2200" b="1" dirty="0">
                <a:solidFill>
                  <a:schemeClr val="tx2"/>
                </a:solidFill>
                <a:latin typeface="Arial"/>
                <a:cs typeface="Arial"/>
              </a:rPr>
              <a:t>Sprintax Basics</a:t>
            </a:r>
          </a:p>
          <a:p>
            <a:pPr marL="285750" indent="-285750">
              <a:lnSpc>
                <a:spcPct val="150000"/>
              </a:lnSpc>
              <a:spcAft>
                <a:spcPts val="1200"/>
              </a:spcAft>
              <a:buFont typeface="Arial" pitchFamily="34" charset="0"/>
              <a:buChar char="•"/>
            </a:pPr>
            <a:r>
              <a:rPr lang="en-US" sz="1600" dirty="0">
                <a:solidFill>
                  <a:schemeClr val="tx2"/>
                </a:solidFill>
                <a:latin typeface="Arial"/>
                <a:cs typeface="Arial"/>
              </a:rPr>
              <a:t>Head to the </a:t>
            </a:r>
            <a:r>
              <a:rPr lang="en-US" sz="1600" dirty="0">
                <a:solidFill>
                  <a:schemeClr val="tx2"/>
                </a:solidFill>
                <a:latin typeface="Arial"/>
                <a:cs typeface="Arial"/>
                <a:hlinkClick r:id="rId3"/>
              </a:rPr>
              <a:t>Sprintax</a:t>
            </a:r>
            <a:r>
              <a:rPr lang="en-US" sz="1600" dirty="0">
                <a:solidFill>
                  <a:schemeClr val="tx2"/>
                </a:solidFill>
                <a:latin typeface="Arial"/>
                <a:cs typeface="Arial"/>
              </a:rPr>
              <a:t> page on the tax department website</a:t>
            </a:r>
          </a:p>
          <a:p>
            <a:pPr marL="285750" indent="-285750">
              <a:lnSpc>
                <a:spcPct val="150000"/>
              </a:lnSpc>
              <a:spcAft>
                <a:spcPts val="1200"/>
              </a:spcAft>
              <a:buFont typeface="Arial" pitchFamily="34" charset="0"/>
              <a:buChar char="•"/>
            </a:pPr>
            <a:r>
              <a:rPr lang="en-US" sz="1600" dirty="0">
                <a:solidFill>
                  <a:schemeClr val="tx2"/>
                </a:solidFill>
                <a:latin typeface="Arial"/>
                <a:cs typeface="Arial"/>
              </a:rPr>
              <a:t>Email </a:t>
            </a:r>
            <a:r>
              <a:rPr lang="en-US" sz="1600" dirty="0">
                <a:solidFill>
                  <a:schemeClr val="tx2"/>
                </a:solidFill>
                <a:latin typeface="Arial"/>
                <a:cs typeface="Arial"/>
                <a:hlinkClick r:id="rId4"/>
              </a:rPr>
              <a:t>tax@gwu.edu</a:t>
            </a:r>
            <a:r>
              <a:rPr lang="en-US" sz="1600" dirty="0">
                <a:solidFill>
                  <a:schemeClr val="tx2"/>
                </a:solidFill>
                <a:latin typeface="Arial"/>
                <a:cs typeface="Arial"/>
              </a:rPr>
              <a:t> for access code (must have current relationship with GW or had one in 2023); include </a:t>
            </a:r>
            <a:r>
              <a:rPr lang="en-US" sz="1600" dirty="0" err="1">
                <a:solidFill>
                  <a:schemeClr val="tx2"/>
                </a:solidFill>
                <a:latin typeface="Arial"/>
                <a:cs typeface="Arial"/>
              </a:rPr>
              <a:t>GWid</a:t>
            </a:r>
            <a:r>
              <a:rPr lang="en-US" sz="1600" dirty="0">
                <a:solidFill>
                  <a:schemeClr val="tx2"/>
                </a:solidFill>
                <a:latin typeface="Arial"/>
                <a:cs typeface="Arial"/>
              </a:rPr>
              <a:t> in email; enter access code in the “review your order” section</a:t>
            </a:r>
          </a:p>
          <a:p>
            <a:pPr marL="285750" indent="-285750">
              <a:lnSpc>
                <a:spcPct val="150000"/>
              </a:lnSpc>
              <a:spcAft>
                <a:spcPts val="1200"/>
              </a:spcAft>
              <a:buFont typeface="Arial" pitchFamily="34" charset="0"/>
              <a:buChar char="•"/>
            </a:pPr>
            <a:r>
              <a:rPr lang="en-US" sz="1600" dirty="0">
                <a:solidFill>
                  <a:schemeClr val="tx2"/>
                </a:solidFill>
                <a:latin typeface="Arial"/>
                <a:cs typeface="Arial"/>
              </a:rPr>
              <a:t>Access code prepares Forms 1040-NR and 8843 for free</a:t>
            </a:r>
          </a:p>
          <a:p>
            <a:pPr marL="285750" indent="-285750">
              <a:lnSpc>
                <a:spcPct val="150000"/>
              </a:lnSpc>
              <a:spcAft>
                <a:spcPts val="1200"/>
              </a:spcAft>
              <a:buFont typeface="Arial" pitchFamily="34" charset="0"/>
              <a:buChar char="•"/>
            </a:pPr>
            <a:r>
              <a:rPr lang="en-US" sz="1600" dirty="0">
                <a:solidFill>
                  <a:schemeClr val="tx2"/>
                </a:solidFill>
                <a:latin typeface="Arial"/>
                <a:cs typeface="Arial"/>
              </a:rPr>
              <a:t>Federal Form W-7 (application for ITIN) and state tax returns are available for fees paid directly to Sprintax</a:t>
            </a:r>
          </a:p>
          <a:p>
            <a:pPr marL="285750" indent="-285750">
              <a:lnSpc>
                <a:spcPct val="150000"/>
              </a:lnSpc>
              <a:spcAft>
                <a:spcPts val="1200"/>
              </a:spcAft>
              <a:buFont typeface="Arial" pitchFamily="34" charset="0"/>
              <a:buChar char="•"/>
            </a:pPr>
            <a:r>
              <a:rPr lang="en-US" sz="1600" dirty="0">
                <a:solidFill>
                  <a:schemeClr val="tx2"/>
                </a:solidFill>
                <a:latin typeface="Arial"/>
                <a:cs typeface="Arial"/>
              </a:rPr>
              <a:t>Support is handled by Sprintax directly, use their online chat system or email </a:t>
            </a:r>
            <a:r>
              <a:rPr lang="en-US" sz="1600" dirty="0">
                <a:solidFill>
                  <a:schemeClr val="tx2"/>
                </a:solidFill>
                <a:latin typeface="Arial"/>
                <a:cs typeface="Arial"/>
                <a:hlinkClick r:id="rId5"/>
              </a:rPr>
              <a:t>hello@sprintax.com</a:t>
            </a:r>
            <a:r>
              <a:rPr lang="en-US" sz="1600" dirty="0">
                <a:solidFill>
                  <a:schemeClr val="tx2"/>
                </a:solidFill>
                <a:latin typeface="Arial"/>
                <a:cs typeface="Arial"/>
              </a:rPr>
              <a:t> </a:t>
            </a:r>
            <a:endParaRPr lang="en-US" sz="1600" baseline="30000" dirty="0">
              <a:latin typeface="Arial"/>
              <a:cs typeface="Arial"/>
            </a:endParaRPr>
          </a:p>
        </p:txBody>
      </p:sp>
    </p:spTree>
    <p:extLst>
      <p:ext uri="{BB962C8B-B14F-4D97-AF65-F5344CB8AC3E}">
        <p14:creationId xmlns:p14="http://schemas.microsoft.com/office/powerpoint/2010/main" val="2069874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Sprintax</a:t>
            </a:r>
          </a:p>
          <a:p>
            <a:endParaRPr lang="en-US" b="1" dirty="0">
              <a:solidFill>
                <a:schemeClr val="bg1"/>
              </a:solidFill>
              <a:latin typeface="Arial"/>
              <a:cs typeface="Arial"/>
            </a:endParaRPr>
          </a:p>
        </p:txBody>
      </p:sp>
      <p:pic>
        <p:nvPicPr>
          <p:cNvPr id="3" name="Picture 2"/>
          <p:cNvPicPr>
            <a:picLocks noChangeAspect="1"/>
          </p:cNvPicPr>
          <p:nvPr/>
        </p:nvPicPr>
        <p:blipFill>
          <a:blip r:embed="rId3"/>
          <a:stretch>
            <a:fillRect/>
          </a:stretch>
        </p:blipFill>
        <p:spPr>
          <a:xfrm>
            <a:off x="2038350" y="895350"/>
            <a:ext cx="5067300" cy="5067300"/>
          </a:xfrm>
          <a:prstGeom prst="rect">
            <a:avLst/>
          </a:prstGeom>
        </p:spPr>
      </p:pic>
    </p:spTree>
    <p:extLst>
      <p:ext uri="{BB962C8B-B14F-4D97-AF65-F5344CB8AC3E}">
        <p14:creationId xmlns:p14="http://schemas.microsoft.com/office/powerpoint/2010/main" val="3991391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Disclaimer</a:t>
            </a:r>
          </a:p>
          <a:p>
            <a:endParaRPr lang="en-US" b="1" dirty="0">
              <a:solidFill>
                <a:schemeClr val="bg1"/>
              </a:solidFill>
              <a:latin typeface="Arial"/>
              <a:cs typeface="Arial"/>
            </a:endParaRPr>
          </a:p>
        </p:txBody>
      </p:sp>
      <p:sp>
        <p:nvSpPr>
          <p:cNvPr id="5" name="TextBox 4"/>
          <p:cNvSpPr txBox="1"/>
          <p:nvPr/>
        </p:nvSpPr>
        <p:spPr>
          <a:xfrm>
            <a:off x="883509" y="987812"/>
            <a:ext cx="7868778" cy="5006499"/>
          </a:xfrm>
          <a:prstGeom prst="rect">
            <a:avLst/>
          </a:prstGeom>
          <a:noFill/>
        </p:spPr>
        <p:txBody>
          <a:bodyPr wrap="square" rtlCol="0">
            <a:spAutoFit/>
          </a:bodyPr>
          <a:lstStyle/>
          <a:p>
            <a:endParaRPr lang="en-US" sz="2200" b="1" dirty="0">
              <a:solidFill>
                <a:schemeClr val="tx2"/>
              </a:solidFill>
              <a:latin typeface="Arial"/>
              <a:cs typeface="Arial"/>
            </a:endParaRPr>
          </a:p>
          <a:p>
            <a:pPr marL="285750" indent="-285750">
              <a:lnSpc>
                <a:spcPct val="200000"/>
              </a:lnSpc>
              <a:spcAft>
                <a:spcPts val="1200"/>
              </a:spcAft>
              <a:buFont typeface="Arial" pitchFamily="34" charset="0"/>
              <a:buChar char="•"/>
            </a:pPr>
            <a:r>
              <a:rPr lang="en-US" sz="1700" dirty="0">
                <a:solidFill>
                  <a:schemeClr val="tx2"/>
                </a:solidFill>
                <a:latin typeface="Arial"/>
                <a:cs typeface="Arial"/>
              </a:rPr>
              <a:t>GW (including the Tax Department and ISO) cannot complete or review your tax filings. This workshop is designed to give you the basic requirements</a:t>
            </a:r>
          </a:p>
          <a:p>
            <a:pPr marL="285750" indent="-285750">
              <a:lnSpc>
                <a:spcPct val="200000"/>
              </a:lnSpc>
              <a:spcAft>
                <a:spcPts val="1200"/>
              </a:spcAft>
              <a:buFont typeface="Arial" pitchFamily="34" charset="0"/>
              <a:buChar char="•"/>
            </a:pPr>
            <a:r>
              <a:rPr lang="en-US" sz="1700" dirty="0">
                <a:solidFill>
                  <a:schemeClr val="tx2"/>
                </a:solidFill>
                <a:latin typeface="Arial"/>
                <a:cs typeface="Arial"/>
              </a:rPr>
              <a:t>Students are solely responsible for the proper completion of their tax filings and should not rely completely on this workshop to complete their tax returns</a:t>
            </a:r>
          </a:p>
          <a:p>
            <a:pPr marL="285750" indent="-285750">
              <a:lnSpc>
                <a:spcPct val="200000"/>
              </a:lnSpc>
              <a:spcAft>
                <a:spcPts val="1200"/>
              </a:spcAft>
              <a:buFont typeface="Arial" pitchFamily="34" charset="0"/>
              <a:buChar char="•"/>
            </a:pPr>
            <a:r>
              <a:rPr lang="en-US" sz="1700" dirty="0">
                <a:solidFill>
                  <a:schemeClr val="tx2"/>
                </a:solidFill>
                <a:latin typeface="Arial"/>
                <a:cs typeface="Arial"/>
              </a:rPr>
              <a:t>Students should refer to the official IRS and state filing instructions and consider using the services of a professional tax preparer, if necessary</a:t>
            </a:r>
          </a:p>
          <a:p>
            <a:pPr marL="285750" indent="-285750">
              <a:lnSpc>
                <a:spcPct val="200000"/>
              </a:lnSpc>
              <a:buFont typeface="Arial" pitchFamily="34" charset="0"/>
              <a:buChar char="•"/>
            </a:pPr>
            <a:endParaRPr lang="en-US" sz="1700" dirty="0">
              <a:solidFill>
                <a:schemeClr val="tx2"/>
              </a:solidFill>
              <a:latin typeface="Arial"/>
              <a:cs typeface="Arial"/>
            </a:endParaRPr>
          </a:p>
          <a:p>
            <a:endParaRPr lang="en-US" sz="2200" baseline="30000" dirty="0">
              <a:latin typeface="Arial"/>
              <a:cs typeface="Arial"/>
            </a:endParaRPr>
          </a:p>
          <a:p>
            <a:endParaRPr lang="en-US" sz="2200" baseline="30000" dirty="0">
              <a:latin typeface="Arial"/>
              <a:cs typeface="Arial"/>
            </a:endParaRPr>
          </a:p>
        </p:txBody>
      </p:sp>
    </p:spTree>
    <p:extLst>
      <p:ext uri="{BB962C8B-B14F-4D97-AF65-F5344CB8AC3E}">
        <p14:creationId xmlns:p14="http://schemas.microsoft.com/office/powerpoint/2010/main" val="357946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Sprintax</a:t>
            </a:r>
          </a:p>
          <a:p>
            <a:endParaRPr lang="en-US" b="1" dirty="0">
              <a:solidFill>
                <a:schemeClr val="bg1"/>
              </a:solidFill>
              <a:latin typeface="Arial"/>
              <a:cs typeface="Arial"/>
            </a:endParaRPr>
          </a:p>
        </p:txBody>
      </p:sp>
      <p:pic>
        <p:nvPicPr>
          <p:cNvPr id="6" name="Content Placeholder 3"/>
          <p:cNvPicPr>
            <a:picLocks noChangeAspect="1"/>
          </p:cNvPicPr>
          <p:nvPr/>
        </p:nvPicPr>
        <p:blipFill>
          <a:blip r:embed="rId3"/>
          <a:stretch>
            <a:fillRect/>
          </a:stretch>
        </p:blipFill>
        <p:spPr>
          <a:xfrm>
            <a:off x="891924" y="1600200"/>
            <a:ext cx="7360152" cy="4525963"/>
          </a:xfrm>
          <a:prstGeom prst="rect">
            <a:avLst/>
          </a:prstGeom>
        </p:spPr>
      </p:pic>
    </p:spTree>
    <p:extLst>
      <p:ext uri="{BB962C8B-B14F-4D97-AF65-F5344CB8AC3E}">
        <p14:creationId xmlns:p14="http://schemas.microsoft.com/office/powerpoint/2010/main" val="3392237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4015" y="4191618"/>
            <a:ext cx="7166889" cy="954107"/>
          </a:xfrm>
          <a:prstGeom prst="rect">
            <a:avLst/>
          </a:prstGeom>
          <a:noFill/>
        </p:spPr>
        <p:txBody>
          <a:bodyPr wrap="square" rtlCol="0">
            <a:spAutoFit/>
          </a:bodyPr>
          <a:lstStyle/>
          <a:p>
            <a:pPr algn="r"/>
            <a:r>
              <a:rPr lang="en-US" sz="2800" b="1" dirty="0">
                <a:solidFill>
                  <a:schemeClr val="tx2"/>
                </a:solidFill>
                <a:latin typeface="Arial"/>
                <a:cs typeface="Arial"/>
              </a:rPr>
              <a:t>Q &amp; A</a:t>
            </a:r>
          </a:p>
          <a:p>
            <a:pPr algn="r"/>
            <a:endParaRPr lang="en-US" sz="2800" b="1" dirty="0">
              <a:solidFill>
                <a:schemeClr val="tx2"/>
              </a:solidFill>
              <a:latin typeface="Arial"/>
              <a:cs typeface="Arial"/>
            </a:endParaRPr>
          </a:p>
        </p:txBody>
      </p:sp>
    </p:spTree>
    <p:extLst>
      <p:ext uri="{BB962C8B-B14F-4D97-AF65-F5344CB8AC3E}">
        <p14:creationId xmlns:p14="http://schemas.microsoft.com/office/powerpoint/2010/main" val="2363868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61667" y="2895057"/>
            <a:ext cx="6207751" cy="954107"/>
          </a:xfrm>
          <a:prstGeom prst="rect">
            <a:avLst/>
          </a:prstGeom>
          <a:noFill/>
        </p:spPr>
        <p:txBody>
          <a:bodyPr wrap="square" rtlCol="0">
            <a:spAutoFit/>
          </a:bodyPr>
          <a:lstStyle/>
          <a:p>
            <a:r>
              <a:rPr lang="en-US" sz="1400" b="1" dirty="0">
                <a:solidFill>
                  <a:schemeClr val="bg1"/>
                </a:solidFill>
                <a:latin typeface="Arial"/>
                <a:cs typeface="Arial"/>
              </a:rPr>
              <a:t>2023 International Student Tax Workshop</a:t>
            </a:r>
          </a:p>
          <a:p>
            <a:r>
              <a:rPr lang="en-US" sz="2400" b="1" dirty="0">
                <a:solidFill>
                  <a:schemeClr val="bg1"/>
                </a:solidFill>
                <a:latin typeface="Arial"/>
                <a:cs typeface="Arial"/>
              </a:rPr>
              <a:t>For More Information</a:t>
            </a:r>
          </a:p>
          <a:p>
            <a:endParaRPr lang="en-US" dirty="0">
              <a:latin typeface="Arial"/>
              <a:cs typeface="Arial"/>
            </a:endParaRPr>
          </a:p>
        </p:txBody>
      </p:sp>
      <p:sp>
        <p:nvSpPr>
          <p:cNvPr id="3" name="TextBox 2"/>
          <p:cNvSpPr txBox="1"/>
          <p:nvPr/>
        </p:nvSpPr>
        <p:spPr>
          <a:xfrm>
            <a:off x="861448" y="4093931"/>
            <a:ext cx="7017632" cy="1923604"/>
          </a:xfrm>
          <a:prstGeom prst="rect">
            <a:avLst/>
          </a:prstGeom>
          <a:noFill/>
        </p:spPr>
        <p:txBody>
          <a:bodyPr wrap="square" rtlCol="0">
            <a:spAutoFit/>
          </a:bodyPr>
          <a:lstStyle/>
          <a:p>
            <a:r>
              <a:rPr lang="en-US" sz="1700" dirty="0">
                <a:solidFill>
                  <a:schemeClr val="tx2"/>
                </a:solidFill>
                <a:latin typeface="Arial"/>
                <a:cs typeface="Arial"/>
              </a:rPr>
              <a:t>Questions - Contact the Tax Department at or </a:t>
            </a:r>
            <a:r>
              <a:rPr lang="en-US" sz="1700" dirty="0">
                <a:solidFill>
                  <a:schemeClr val="tx2"/>
                </a:solidFill>
                <a:latin typeface="Arial"/>
                <a:cs typeface="Arial"/>
                <a:hlinkClick r:id="rId3"/>
              </a:rPr>
              <a:t>tax@gwu.edu</a:t>
            </a:r>
            <a:r>
              <a:rPr lang="en-US" sz="1700" dirty="0">
                <a:solidFill>
                  <a:schemeClr val="tx2"/>
                </a:solidFill>
                <a:latin typeface="Arial"/>
                <a:cs typeface="Arial"/>
              </a:rPr>
              <a:t> </a:t>
            </a:r>
          </a:p>
          <a:p>
            <a:br>
              <a:rPr lang="en-US" sz="1700" dirty="0">
                <a:solidFill>
                  <a:schemeClr val="tx2"/>
                </a:solidFill>
                <a:latin typeface="Arial"/>
                <a:cs typeface="Arial"/>
              </a:rPr>
            </a:br>
            <a:r>
              <a:rPr lang="en-US" sz="1700" dirty="0">
                <a:solidFill>
                  <a:schemeClr val="tx2"/>
                </a:solidFill>
                <a:latin typeface="Arial"/>
                <a:cs typeface="Arial"/>
              </a:rPr>
              <a:t>Please give us your GWID and mention Tax filing question on the subject line of your email.</a:t>
            </a:r>
          </a:p>
          <a:p>
            <a:endParaRPr lang="en-US" sz="1700" dirty="0">
              <a:solidFill>
                <a:schemeClr val="tx2"/>
              </a:solidFill>
              <a:latin typeface="Arial"/>
              <a:cs typeface="Arial"/>
            </a:endParaRPr>
          </a:p>
          <a:p>
            <a:endParaRPr lang="en-US" sz="1700" dirty="0">
              <a:solidFill>
                <a:schemeClr val="tx2"/>
              </a:solidFill>
              <a:latin typeface="Arial"/>
              <a:cs typeface="Arial"/>
            </a:endParaRPr>
          </a:p>
          <a:p>
            <a:endParaRPr lang="en-US" sz="1700" dirty="0">
              <a:solidFill>
                <a:schemeClr val="tx2"/>
              </a:solidFill>
              <a:latin typeface="Arial"/>
              <a:cs typeface="Arial"/>
            </a:endParaRPr>
          </a:p>
        </p:txBody>
      </p:sp>
    </p:spTree>
    <p:extLst>
      <p:ext uri="{BB962C8B-B14F-4D97-AF65-F5344CB8AC3E}">
        <p14:creationId xmlns:p14="http://schemas.microsoft.com/office/powerpoint/2010/main" val="1127490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4015" y="4191618"/>
            <a:ext cx="7166889" cy="954107"/>
          </a:xfrm>
          <a:prstGeom prst="rect">
            <a:avLst/>
          </a:prstGeom>
          <a:noFill/>
        </p:spPr>
        <p:txBody>
          <a:bodyPr wrap="square" rtlCol="0">
            <a:spAutoFit/>
          </a:bodyPr>
          <a:lstStyle/>
          <a:p>
            <a:pPr algn="r"/>
            <a:r>
              <a:rPr lang="en-US" sz="2800" b="1" dirty="0">
                <a:solidFill>
                  <a:schemeClr val="tx2"/>
                </a:solidFill>
                <a:latin typeface="Arial"/>
                <a:cs typeface="Arial"/>
              </a:rPr>
              <a:t>Introductory Concepts</a:t>
            </a:r>
          </a:p>
          <a:p>
            <a:pPr algn="r"/>
            <a:endParaRPr lang="en-US" sz="2800" b="1" dirty="0">
              <a:solidFill>
                <a:schemeClr val="tx2"/>
              </a:solidFill>
              <a:latin typeface="Arial"/>
              <a:cs typeface="Arial"/>
            </a:endParaRPr>
          </a:p>
        </p:txBody>
      </p:sp>
    </p:spTree>
    <p:extLst>
      <p:ext uri="{BB962C8B-B14F-4D97-AF65-F5344CB8AC3E}">
        <p14:creationId xmlns:p14="http://schemas.microsoft.com/office/powerpoint/2010/main" val="772014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Introductory Concepts</a:t>
            </a:r>
          </a:p>
          <a:p>
            <a:endParaRPr lang="en-US" b="1" dirty="0">
              <a:solidFill>
                <a:schemeClr val="bg1"/>
              </a:solidFill>
              <a:latin typeface="Arial"/>
              <a:cs typeface="Arial"/>
            </a:endParaRPr>
          </a:p>
        </p:txBody>
      </p:sp>
      <p:sp>
        <p:nvSpPr>
          <p:cNvPr id="5" name="TextBox 4"/>
          <p:cNvSpPr txBox="1"/>
          <p:nvPr/>
        </p:nvSpPr>
        <p:spPr>
          <a:xfrm>
            <a:off x="883509" y="1438985"/>
            <a:ext cx="7868778" cy="4196020"/>
          </a:xfrm>
          <a:prstGeom prst="rect">
            <a:avLst/>
          </a:prstGeom>
          <a:noFill/>
        </p:spPr>
        <p:txBody>
          <a:bodyPr wrap="square" rtlCol="0">
            <a:spAutoFit/>
          </a:bodyPr>
          <a:lstStyle/>
          <a:p>
            <a:pPr>
              <a:spcAft>
                <a:spcPts val="1200"/>
              </a:spcAft>
            </a:pPr>
            <a:r>
              <a:rPr lang="en-US" sz="2200" b="1" dirty="0">
                <a:solidFill>
                  <a:schemeClr val="tx2"/>
                </a:solidFill>
                <a:latin typeface="Arial"/>
                <a:cs typeface="Arial"/>
              </a:rPr>
              <a:t>Nonresident alien (“NRA”) vs. resident alien (“RA”)</a:t>
            </a:r>
          </a:p>
          <a:p>
            <a:pPr marL="285750" indent="-285750">
              <a:lnSpc>
                <a:spcPct val="200000"/>
              </a:lnSpc>
              <a:spcBef>
                <a:spcPts val="1200"/>
              </a:spcBef>
              <a:buFont typeface="Arial" pitchFamily="34" charset="0"/>
              <a:buChar char="•"/>
            </a:pPr>
            <a:r>
              <a:rPr lang="en-US" sz="1500" dirty="0">
                <a:solidFill>
                  <a:schemeClr val="tx2"/>
                </a:solidFill>
                <a:latin typeface="Arial"/>
                <a:cs typeface="Arial"/>
              </a:rPr>
              <a:t>F-1 and J-1 visa status students are considered NRAs for the first 5 years in the US assuming no prior history </a:t>
            </a:r>
          </a:p>
          <a:p>
            <a:pPr marL="285750" indent="-285750">
              <a:lnSpc>
                <a:spcPct val="200000"/>
              </a:lnSpc>
              <a:spcBef>
                <a:spcPts val="1200"/>
              </a:spcBef>
              <a:buFont typeface="Arial" pitchFamily="34" charset="0"/>
              <a:buChar char="•"/>
            </a:pPr>
            <a:r>
              <a:rPr lang="en-US" sz="1500" dirty="0">
                <a:solidFill>
                  <a:schemeClr val="tx2"/>
                </a:solidFill>
                <a:latin typeface="Arial"/>
                <a:cs typeface="Arial"/>
              </a:rPr>
              <a:t>J-1 non-students are NRAs for the first 2 years in the US assuming no prior history </a:t>
            </a:r>
          </a:p>
          <a:p>
            <a:pPr marL="285750" indent="-285750">
              <a:lnSpc>
                <a:spcPct val="200000"/>
              </a:lnSpc>
              <a:spcBef>
                <a:spcPts val="1200"/>
              </a:spcBef>
              <a:buFont typeface="Arial" pitchFamily="34" charset="0"/>
              <a:buChar char="•"/>
            </a:pPr>
            <a:r>
              <a:rPr lang="en-US" sz="1500" dirty="0">
                <a:solidFill>
                  <a:schemeClr val="tx2"/>
                </a:solidFill>
                <a:latin typeface="Arial"/>
                <a:cs typeface="Arial"/>
              </a:rPr>
              <a:t>Prior history (including on other visas types) impacts determination, ask for guidance, if needed</a:t>
            </a:r>
          </a:p>
          <a:p>
            <a:pPr marL="285750" indent="-285750">
              <a:lnSpc>
                <a:spcPct val="200000"/>
              </a:lnSpc>
              <a:spcBef>
                <a:spcPts val="1200"/>
              </a:spcBef>
              <a:buFont typeface="Arial" pitchFamily="34" charset="0"/>
              <a:buChar char="•"/>
            </a:pPr>
            <a:r>
              <a:rPr lang="en-US" sz="1500" dirty="0">
                <a:solidFill>
                  <a:schemeClr val="tx2"/>
                </a:solidFill>
                <a:latin typeface="Arial"/>
                <a:cs typeface="Arial"/>
              </a:rPr>
              <a:t>Certain visas (A and G) are always NRAs</a:t>
            </a:r>
            <a:endParaRPr lang="en-US" sz="2200" baseline="30000" dirty="0">
              <a:latin typeface="Arial"/>
              <a:cs typeface="Arial"/>
            </a:endParaRPr>
          </a:p>
          <a:p>
            <a:endParaRPr lang="en-US" sz="2200" baseline="30000" dirty="0">
              <a:latin typeface="Arial"/>
              <a:cs typeface="Arial"/>
            </a:endParaRPr>
          </a:p>
        </p:txBody>
      </p:sp>
    </p:spTree>
    <p:extLst>
      <p:ext uri="{BB962C8B-B14F-4D97-AF65-F5344CB8AC3E}">
        <p14:creationId xmlns:p14="http://schemas.microsoft.com/office/powerpoint/2010/main" val="939927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Introductory Concepts</a:t>
            </a:r>
          </a:p>
          <a:p>
            <a:endParaRPr lang="en-US" b="1" dirty="0">
              <a:solidFill>
                <a:schemeClr val="bg1"/>
              </a:solidFill>
              <a:latin typeface="Arial"/>
              <a:cs typeface="Arial"/>
            </a:endParaRPr>
          </a:p>
        </p:txBody>
      </p:sp>
      <p:sp>
        <p:nvSpPr>
          <p:cNvPr id="5" name="TextBox 4"/>
          <p:cNvSpPr txBox="1"/>
          <p:nvPr/>
        </p:nvSpPr>
        <p:spPr>
          <a:xfrm>
            <a:off x="883509" y="1438985"/>
            <a:ext cx="7868778" cy="543739"/>
          </a:xfrm>
          <a:prstGeom prst="rect">
            <a:avLst/>
          </a:prstGeom>
          <a:noFill/>
        </p:spPr>
        <p:txBody>
          <a:bodyPr wrap="square" rtlCol="0">
            <a:spAutoFit/>
          </a:bodyPr>
          <a:lstStyle/>
          <a:p>
            <a:endParaRPr lang="en-US" sz="2200" baseline="30000" dirty="0">
              <a:latin typeface="Arial"/>
              <a:cs typeface="Arial"/>
            </a:endParaRPr>
          </a:p>
          <a:p>
            <a:endParaRPr lang="en-US" sz="2200" baseline="30000" dirty="0">
              <a:latin typeface="Arial"/>
              <a:cs typeface="Arial"/>
            </a:endParaRPr>
          </a:p>
        </p:txBody>
      </p:sp>
      <p:graphicFrame>
        <p:nvGraphicFramePr>
          <p:cNvPr id="6" name="Table 5"/>
          <p:cNvGraphicFramePr>
            <a:graphicFrameLocks noGrp="1"/>
          </p:cNvGraphicFramePr>
          <p:nvPr>
            <p:extLst>
              <p:ext uri="{D42A27DB-BD31-4B8C-83A1-F6EECF244321}">
                <p14:modId xmlns:p14="http://schemas.microsoft.com/office/powerpoint/2010/main" val="3805688864"/>
              </p:ext>
            </p:extLst>
          </p:nvPr>
        </p:nvGraphicFramePr>
        <p:xfrm>
          <a:off x="457200" y="1048730"/>
          <a:ext cx="8490856" cy="4908868"/>
        </p:xfrm>
        <a:graphic>
          <a:graphicData uri="http://schemas.openxmlformats.org/drawingml/2006/table">
            <a:tbl>
              <a:tblPr/>
              <a:tblGrid>
                <a:gridCol w="2397108">
                  <a:extLst>
                    <a:ext uri="{9D8B030D-6E8A-4147-A177-3AD203B41FA5}">
                      <a16:colId xmlns:a16="http://schemas.microsoft.com/office/drawing/2014/main" val="3066763316"/>
                    </a:ext>
                  </a:extLst>
                </a:gridCol>
                <a:gridCol w="1870272">
                  <a:extLst>
                    <a:ext uri="{9D8B030D-6E8A-4147-A177-3AD203B41FA5}">
                      <a16:colId xmlns:a16="http://schemas.microsoft.com/office/drawing/2014/main" val="2069905675"/>
                    </a:ext>
                  </a:extLst>
                </a:gridCol>
                <a:gridCol w="895623">
                  <a:extLst>
                    <a:ext uri="{9D8B030D-6E8A-4147-A177-3AD203B41FA5}">
                      <a16:colId xmlns:a16="http://schemas.microsoft.com/office/drawing/2014/main" val="3531445229"/>
                    </a:ext>
                  </a:extLst>
                </a:gridCol>
                <a:gridCol w="1132699">
                  <a:extLst>
                    <a:ext uri="{9D8B030D-6E8A-4147-A177-3AD203B41FA5}">
                      <a16:colId xmlns:a16="http://schemas.microsoft.com/office/drawing/2014/main" val="2234512060"/>
                    </a:ext>
                  </a:extLst>
                </a:gridCol>
                <a:gridCol w="2195154">
                  <a:extLst>
                    <a:ext uri="{9D8B030D-6E8A-4147-A177-3AD203B41FA5}">
                      <a16:colId xmlns:a16="http://schemas.microsoft.com/office/drawing/2014/main" val="3824500121"/>
                    </a:ext>
                  </a:extLst>
                </a:gridCol>
              </a:tblGrid>
              <a:tr h="667528">
                <a:tc>
                  <a:txBody>
                    <a:bodyPr/>
                    <a:lstStyle/>
                    <a:p>
                      <a:pPr algn="ctr" fontAlgn="b"/>
                      <a:r>
                        <a:rPr lang="en-US" sz="1600" b="1" i="0" u="none" strike="noStrike" dirty="0">
                          <a:solidFill>
                            <a:srgbClr val="305496"/>
                          </a:solidFill>
                          <a:effectLst/>
                          <a:latin typeface="Arial" panose="020B0604020202020204" pitchFamily="34" charset="0"/>
                        </a:rPr>
                        <a:t>Immigration Status</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305496"/>
                          </a:solidFill>
                          <a:effectLst/>
                          <a:latin typeface="Arial" panose="020B0604020202020204" pitchFamily="34" charset="0"/>
                        </a:rPr>
                        <a:t>Date of U.S. Arrival</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305496"/>
                          </a:solidFill>
                          <a:effectLst/>
                          <a:latin typeface="Arial" panose="020B0604020202020204" pitchFamily="34" charset="0"/>
                        </a:rPr>
                        <a:t>2023 Tax Status</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305496"/>
                          </a:solidFill>
                          <a:effectLst/>
                          <a:latin typeface="Arial" panose="020B0604020202020204" pitchFamily="34" charset="0"/>
                        </a:rPr>
                        <a:t>Earned Income</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305496"/>
                          </a:solidFill>
                          <a:effectLst/>
                          <a:latin typeface="Arial" panose="020B0604020202020204" pitchFamily="34" charset="0"/>
                        </a:rPr>
                        <a:t>Forms to file</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072683"/>
                  </a:ext>
                </a:extLst>
              </a:tr>
              <a:tr h="318782">
                <a:tc>
                  <a:txBody>
                    <a:bodyPr/>
                    <a:lstStyle/>
                    <a:p>
                      <a:pPr algn="l" fontAlgn="b"/>
                      <a:r>
                        <a:rPr lang="en-US" sz="1100" b="0" i="0" u="none" strike="noStrike" dirty="0">
                          <a:solidFill>
                            <a:srgbClr val="305496"/>
                          </a:solidFill>
                          <a:effectLst/>
                          <a:latin typeface="Arial" panose="020B0604020202020204" pitchFamily="34" charset="0"/>
                        </a:rPr>
                        <a:t>F or J student</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After December 31, 2018</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NRA</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305496"/>
                          </a:solidFill>
                          <a:effectLst/>
                          <a:latin typeface="Arial" panose="020B0604020202020204" pitchFamily="34" charset="0"/>
                        </a:rPr>
                        <a:t>Yes</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1040NR, 8843 and applicable</a:t>
                      </a:r>
                      <a:r>
                        <a:rPr lang="en-US" sz="1100" b="0" i="0" u="none" strike="noStrike" baseline="0" dirty="0">
                          <a:solidFill>
                            <a:srgbClr val="305496"/>
                          </a:solidFill>
                          <a:effectLst/>
                          <a:latin typeface="Arial" panose="020B0604020202020204" pitchFamily="34" charset="0"/>
                        </a:rPr>
                        <a:t> state form</a:t>
                      </a:r>
                      <a:endParaRPr lang="en-US" sz="1100" b="0" i="0" u="none" strike="noStrike" dirty="0">
                        <a:solidFill>
                          <a:srgbClr val="305496"/>
                        </a:solidFill>
                        <a:effectLst/>
                        <a:latin typeface="Arial" panose="020B0604020202020204" pitchFamily="34" charset="0"/>
                      </a:endParaRP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3649510"/>
                  </a:ext>
                </a:extLst>
              </a:tr>
              <a:tr h="318782">
                <a:tc>
                  <a:txBody>
                    <a:bodyPr/>
                    <a:lstStyle/>
                    <a:p>
                      <a:pPr algn="l" fontAlgn="b"/>
                      <a:r>
                        <a:rPr lang="en-US" sz="1100" b="0" i="0" u="none" strike="noStrike">
                          <a:solidFill>
                            <a:srgbClr val="305496"/>
                          </a:solidFill>
                          <a:effectLst/>
                          <a:latin typeface="Arial" panose="020B0604020202020204" pitchFamily="34" charset="0"/>
                        </a:rPr>
                        <a:t>F or J student</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After December 31, 2018</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NRA</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305496"/>
                          </a:solidFill>
                          <a:effectLst/>
                          <a:latin typeface="Arial" panose="020B0604020202020204" pitchFamily="34" charset="0"/>
                        </a:rPr>
                        <a:t>No</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8843 only</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4640826"/>
                  </a:ext>
                </a:extLst>
              </a:tr>
              <a:tr h="1408809">
                <a:tc>
                  <a:txBody>
                    <a:bodyPr/>
                    <a:lstStyle/>
                    <a:p>
                      <a:pPr algn="l" fontAlgn="b"/>
                      <a:r>
                        <a:rPr lang="en-US" sz="1100" b="0" i="0" u="none" strike="noStrike" dirty="0">
                          <a:solidFill>
                            <a:srgbClr val="305496"/>
                          </a:solidFill>
                          <a:effectLst/>
                          <a:latin typeface="Arial" panose="020B0604020202020204" pitchFamily="34" charset="0"/>
                        </a:rPr>
                        <a:t>F or J student</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Before January 1,2019</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RA</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305496"/>
                          </a:solidFill>
                          <a:effectLst/>
                          <a:latin typeface="Arial" panose="020B0604020202020204" pitchFamily="34" charset="0"/>
                        </a:rPr>
                        <a:t>Yes</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Please follow the instructions of how U.S citizens complete tax forms. There is a tax software information on the next page</a:t>
                      </a:r>
                    </a:p>
                    <a:p>
                      <a:pPr algn="l" fontAlgn="b"/>
                      <a:endParaRPr lang="en-US" sz="1100" b="0" i="0" u="none" strike="noStrike" dirty="0">
                        <a:solidFill>
                          <a:srgbClr val="305496"/>
                        </a:solidFill>
                        <a:effectLst/>
                        <a:latin typeface="Arial" panose="020B0604020202020204" pitchFamily="34" charset="0"/>
                      </a:endParaRPr>
                    </a:p>
                    <a:p>
                      <a:pPr algn="l" fontAlgn="b"/>
                      <a:endParaRPr lang="en-US" sz="1100" b="0" i="0" u="none" strike="noStrike" dirty="0">
                        <a:solidFill>
                          <a:srgbClr val="305496"/>
                        </a:solidFill>
                        <a:effectLst/>
                        <a:latin typeface="Arial" panose="020B0604020202020204" pitchFamily="34" charset="0"/>
                      </a:endParaRP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2006757"/>
                  </a:ext>
                </a:extLst>
              </a:tr>
              <a:tr h="318782">
                <a:tc>
                  <a:txBody>
                    <a:bodyPr/>
                    <a:lstStyle/>
                    <a:p>
                      <a:pPr algn="l" fontAlgn="b"/>
                      <a:r>
                        <a:rPr lang="fr-FR" sz="1100" b="0" i="0" u="none" strike="noStrike" dirty="0">
                          <a:solidFill>
                            <a:srgbClr val="305496"/>
                          </a:solidFill>
                          <a:effectLst/>
                          <a:latin typeface="Arial" panose="020B0604020202020204" pitchFamily="34" charset="0"/>
                        </a:rPr>
                        <a:t>J - Non </a:t>
                      </a:r>
                      <a:r>
                        <a:rPr lang="fr-FR" sz="1100" b="0" i="0" u="none" strike="noStrike" dirty="0" err="1">
                          <a:solidFill>
                            <a:srgbClr val="305496"/>
                          </a:solidFill>
                          <a:effectLst/>
                          <a:latin typeface="Arial" panose="020B0604020202020204" pitchFamily="34" charset="0"/>
                        </a:rPr>
                        <a:t>students</a:t>
                      </a:r>
                      <a:r>
                        <a:rPr lang="fr-FR" sz="1100" b="0" i="0" u="none" strike="noStrike" dirty="0">
                          <a:solidFill>
                            <a:srgbClr val="305496"/>
                          </a:solidFill>
                          <a:effectLst/>
                          <a:latin typeface="Arial" panose="020B0604020202020204" pitchFamily="34" charset="0"/>
                        </a:rPr>
                        <a:t> (</a:t>
                      </a:r>
                      <a:r>
                        <a:rPr lang="fr-FR" sz="1100" b="0" i="0" u="none" strike="noStrike" dirty="0" err="1">
                          <a:solidFill>
                            <a:srgbClr val="305496"/>
                          </a:solidFill>
                          <a:effectLst/>
                          <a:latin typeface="Arial" panose="020B0604020202020204" pitchFamily="34" charset="0"/>
                        </a:rPr>
                        <a:t>Scholars</a:t>
                      </a:r>
                      <a:r>
                        <a:rPr lang="fr-FR" sz="1100" b="0" i="0" u="none" strike="noStrike" dirty="0">
                          <a:solidFill>
                            <a:srgbClr val="305496"/>
                          </a:solidFill>
                          <a:effectLst/>
                          <a:latin typeface="Arial" panose="020B0604020202020204" pitchFamily="34" charset="0"/>
                        </a:rPr>
                        <a:t> </a:t>
                      </a:r>
                      <a:r>
                        <a:rPr lang="fr-FR" sz="1100" b="0" i="0" u="none" strike="noStrike" dirty="0" err="1">
                          <a:solidFill>
                            <a:srgbClr val="305496"/>
                          </a:solidFill>
                          <a:effectLst/>
                          <a:latin typeface="Arial" panose="020B0604020202020204" pitchFamily="34" charset="0"/>
                        </a:rPr>
                        <a:t>etc</a:t>
                      </a:r>
                      <a:r>
                        <a:rPr lang="fr-FR" sz="1100" b="0" i="0" u="none" strike="noStrike" dirty="0">
                          <a:solidFill>
                            <a:srgbClr val="305496"/>
                          </a:solidFill>
                          <a:effectLst/>
                          <a:latin typeface="Arial" panose="020B0604020202020204" pitchFamily="34" charset="0"/>
                        </a:rPr>
                        <a:t>)</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After December 31, 2021</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NRA</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305496"/>
                          </a:solidFill>
                          <a:effectLst/>
                          <a:latin typeface="Arial" panose="020B0604020202020204" pitchFamily="34" charset="0"/>
                        </a:rPr>
                        <a:t>Yes</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1040NR, 8843 and applicable state form</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7781840"/>
                  </a:ext>
                </a:extLst>
              </a:tr>
              <a:tr h="318782">
                <a:tc>
                  <a:txBody>
                    <a:bodyPr/>
                    <a:lstStyle/>
                    <a:p>
                      <a:pPr algn="l" fontAlgn="b"/>
                      <a:r>
                        <a:rPr lang="fr-FR" sz="1100" b="0" i="0" u="none" strike="noStrike" dirty="0">
                          <a:solidFill>
                            <a:srgbClr val="305496"/>
                          </a:solidFill>
                          <a:effectLst/>
                          <a:latin typeface="Arial" panose="020B0604020202020204" pitchFamily="34" charset="0"/>
                        </a:rPr>
                        <a:t>J - Non </a:t>
                      </a:r>
                      <a:r>
                        <a:rPr lang="fr-FR" sz="1100" b="0" i="0" u="none" strike="noStrike" dirty="0" err="1">
                          <a:solidFill>
                            <a:srgbClr val="305496"/>
                          </a:solidFill>
                          <a:effectLst/>
                          <a:latin typeface="Arial" panose="020B0604020202020204" pitchFamily="34" charset="0"/>
                        </a:rPr>
                        <a:t>students</a:t>
                      </a:r>
                      <a:r>
                        <a:rPr lang="fr-FR" sz="1100" b="0" i="0" u="none" strike="noStrike" dirty="0">
                          <a:solidFill>
                            <a:srgbClr val="305496"/>
                          </a:solidFill>
                          <a:effectLst/>
                          <a:latin typeface="Arial" panose="020B0604020202020204" pitchFamily="34" charset="0"/>
                        </a:rPr>
                        <a:t> (</a:t>
                      </a:r>
                      <a:r>
                        <a:rPr lang="fr-FR" sz="1100" b="0" i="0" u="none" strike="noStrike" dirty="0" err="1">
                          <a:solidFill>
                            <a:srgbClr val="305496"/>
                          </a:solidFill>
                          <a:effectLst/>
                          <a:latin typeface="Arial" panose="020B0604020202020204" pitchFamily="34" charset="0"/>
                        </a:rPr>
                        <a:t>Scholars</a:t>
                      </a:r>
                      <a:r>
                        <a:rPr lang="fr-FR" sz="1100" b="0" i="0" u="none" strike="noStrike" dirty="0">
                          <a:solidFill>
                            <a:srgbClr val="305496"/>
                          </a:solidFill>
                          <a:effectLst/>
                          <a:latin typeface="Arial" panose="020B0604020202020204" pitchFamily="34" charset="0"/>
                        </a:rPr>
                        <a:t> </a:t>
                      </a:r>
                      <a:r>
                        <a:rPr lang="fr-FR" sz="1100" b="0" i="0" u="none" strike="noStrike" dirty="0" err="1">
                          <a:solidFill>
                            <a:srgbClr val="305496"/>
                          </a:solidFill>
                          <a:effectLst/>
                          <a:latin typeface="Arial" panose="020B0604020202020204" pitchFamily="34" charset="0"/>
                        </a:rPr>
                        <a:t>etc</a:t>
                      </a:r>
                      <a:r>
                        <a:rPr lang="fr-FR" sz="1100" b="0" i="0" u="none" strike="noStrike" dirty="0">
                          <a:solidFill>
                            <a:srgbClr val="305496"/>
                          </a:solidFill>
                          <a:effectLst/>
                          <a:latin typeface="Arial" panose="020B0604020202020204" pitchFamily="34" charset="0"/>
                        </a:rPr>
                        <a:t>)</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After December 31, 2021</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NRA</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305496"/>
                          </a:solidFill>
                          <a:effectLst/>
                          <a:latin typeface="Arial" panose="020B0604020202020204" pitchFamily="34" charset="0"/>
                        </a:rPr>
                        <a:t>No</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8843 only</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571312"/>
                  </a:ext>
                </a:extLst>
              </a:tr>
              <a:tr h="1511641">
                <a:tc>
                  <a:txBody>
                    <a:bodyPr/>
                    <a:lstStyle/>
                    <a:p>
                      <a:pPr algn="l" fontAlgn="b"/>
                      <a:r>
                        <a:rPr lang="fr-FR" sz="1100" b="0" i="0" u="none" strike="noStrike" dirty="0">
                          <a:solidFill>
                            <a:srgbClr val="305496"/>
                          </a:solidFill>
                          <a:effectLst/>
                          <a:latin typeface="Arial" panose="020B0604020202020204" pitchFamily="34" charset="0"/>
                        </a:rPr>
                        <a:t>J - Non </a:t>
                      </a:r>
                      <a:r>
                        <a:rPr lang="fr-FR" sz="1100" b="0" i="0" u="none" strike="noStrike" dirty="0" err="1">
                          <a:solidFill>
                            <a:srgbClr val="305496"/>
                          </a:solidFill>
                          <a:effectLst/>
                          <a:latin typeface="Arial" panose="020B0604020202020204" pitchFamily="34" charset="0"/>
                        </a:rPr>
                        <a:t>students</a:t>
                      </a:r>
                      <a:r>
                        <a:rPr lang="fr-FR" sz="1100" b="0" i="0" u="none" strike="noStrike" dirty="0">
                          <a:solidFill>
                            <a:srgbClr val="305496"/>
                          </a:solidFill>
                          <a:effectLst/>
                          <a:latin typeface="Arial" panose="020B0604020202020204" pitchFamily="34" charset="0"/>
                        </a:rPr>
                        <a:t> (</a:t>
                      </a:r>
                      <a:r>
                        <a:rPr lang="fr-FR" sz="1100" b="0" i="0" u="none" strike="noStrike" dirty="0" err="1">
                          <a:solidFill>
                            <a:srgbClr val="305496"/>
                          </a:solidFill>
                          <a:effectLst/>
                          <a:latin typeface="Arial" panose="020B0604020202020204" pitchFamily="34" charset="0"/>
                        </a:rPr>
                        <a:t>Scholars</a:t>
                      </a:r>
                      <a:r>
                        <a:rPr lang="fr-FR" sz="1100" b="0" i="0" u="none" strike="noStrike" dirty="0">
                          <a:solidFill>
                            <a:srgbClr val="305496"/>
                          </a:solidFill>
                          <a:effectLst/>
                          <a:latin typeface="Arial" panose="020B0604020202020204" pitchFamily="34" charset="0"/>
                        </a:rPr>
                        <a:t> </a:t>
                      </a:r>
                      <a:r>
                        <a:rPr lang="fr-FR" sz="1100" b="0" i="0" u="none" strike="noStrike" dirty="0" err="1">
                          <a:solidFill>
                            <a:srgbClr val="305496"/>
                          </a:solidFill>
                          <a:effectLst/>
                          <a:latin typeface="Arial" panose="020B0604020202020204" pitchFamily="34" charset="0"/>
                        </a:rPr>
                        <a:t>etc</a:t>
                      </a:r>
                      <a:r>
                        <a:rPr lang="fr-FR" sz="1100" b="0" i="0" u="none" strike="noStrike" dirty="0">
                          <a:solidFill>
                            <a:srgbClr val="305496"/>
                          </a:solidFill>
                          <a:effectLst/>
                          <a:latin typeface="Arial" panose="020B0604020202020204" pitchFamily="34" charset="0"/>
                        </a:rPr>
                        <a:t>)</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Before January 1,2021</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RA</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 </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Please follow the instructions of how U.S citizens complete tax forms. There is a tax software information for you on the next page</a:t>
                      </a:r>
                    </a:p>
                    <a:p>
                      <a:pPr algn="l" fontAlgn="b"/>
                      <a:endParaRPr lang="en-US" sz="1100" b="0" i="0" u="none" strike="noStrike" dirty="0">
                        <a:solidFill>
                          <a:srgbClr val="305496"/>
                        </a:solidFill>
                        <a:effectLst/>
                        <a:latin typeface="Arial" panose="020B0604020202020204" pitchFamily="34" charset="0"/>
                      </a:endParaRPr>
                    </a:p>
                    <a:p>
                      <a:pPr algn="l" fontAlgn="b"/>
                      <a:endParaRPr lang="en-US" sz="1100" b="0" i="0" u="none" strike="noStrike" dirty="0">
                        <a:solidFill>
                          <a:srgbClr val="305496"/>
                        </a:solidFill>
                        <a:effectLst/>
                        <a:latin typeface="Arial" panose="020B0604020202020204" pitchFamily="34" charset="0"/>
                      </a:endParaRP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1729894"/>
                  </a:ext>
                </a:extLst>
              </a:tr>
            </a:tbl>
          </a:graphicData>
        </a:graphic>
      </p:graphicFrame>
    </p:spTree>
    <p:extLst>
      <p:ext uri="{BB962C8B-B14F-4D97-AF65-F5344CB8AC3E}">
        <p14:creationId xmlns:p14="http://schemas.microsoft.com/office/powerpoint/2010/main" val="713501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Introductory Concepts</a:t>
            </a:r>
          </a:p>
          <a:p>
            <a:endParaRPr lang="en-US" b="1" dirty="0">
              <a:solidFill>
                <a:schemeClr val="bg1"/>
              </a:solidFill>
              <a:latin typeface="Arial"/>
              <a:cs typeface="Arial"/>
            </a:endParaRPr>
          </a:p>
        </p:txBody>
      </p:sp>
      <p:sp>
        <p:nvSpPr>
          <p:cNvPr id="5" name="TextBox 4"/>
          <p:cNvSpPr txBox="1"/>
          <p:nvPr/>
        </p:nvSpPr>
        <p:spPr>
          <a:xfrm>
            <a:off x="890557" y="1637392"/>
            <a:ext cx="7868778" cy="3164969"/>
          </a:xfrm>
          <a:prstGeom prst="rect">
            <a:avLst/>
          </a:prstGeom>
          <a:noFill/>
        </p:spPr>
        <p:txBody>
          <a:bodyPr wrap="square" rtlCol="0">
            <a:spAutoFit/>
          </a:bodyPr>
          <a:lstStyle/>
          <a:p>
            <a:pPr algn="ctr"/>
            <a:r>
              <a:rPr lang="en-US" sz="2200" b="1" dirty="0">
                <a:solidFill>
                  <a:schemeClr val="tx2"/>
                </a:solidFill>
                <a:latin typeface="Arial"/>
                <a:cs typeface="Arial"/>
              </a:rPr>
              <a:t>Resident Aliens</a:t>
            </a:r>
          </a:p>
          <a:p>
            <a:endParaRPr lang="en-US" sz="2200" baseline="30000" dirty="0">
              <a:latin typeface="Arial"/>
              <a:cs typeface="Arial"/>
            </a:endParaRPr>
          </a:p>
          <a:p>
            <a:r>
              <a:rPr lang="en-US" sz="1700" dirty="0">
                <a:solidFill>
                  <a:schemeClr val="accent1">
                    <a:lumMod val="75000"/>
                  </a:schemeClr>
                </a:solidFill>
                <a:latin typeface="Arial" panose="020B0604020202020204" pitchFamily="34" charset="0"/>
                <a:cs typeface="Arial" panose="020B0604020202020204" pitchFamily="34" charset="0"/>
              </a:rPr>
              <a:t>Resident aliens will file tax returns just like US citizens and permanent residents. </a:t>
            </a:r>
            <a:r>
              <a:rPr lang="en-US" sz="1700" dirty="0">
                <a:solidFill>
                  <a:schemeClr val="accent1">
                    <a:lumMod val="75000"/>
                  </a:schemeClr>
                </a:solidFill>
                <a:latin typeface="Arial" panose="020B0604020202020204" pitchFamily="34" charset="0"/>
                <a:cs typeface="Arial" panose="020B0604020202020204" pitchFamily="34" charset="0"/>
                <a:hlinkClick r:id="rId4"/>
              </a:rPr>
              <a:t>IRS Free File</a:t>
            </a:r>
            <a:r>
              <a:rPr lang="en-US" sz="1700" dirty="0">
                <a:solidFill>
                  <a:schemeClr val="accent1">
                    <a:lumMod val="75000"/>
                  </a:schemeClr>
                </a:solidFill>
                <a:latin typeface="Arial" panose="020B0604020202020204" pitchFamily="34" charset="0"/>
                <a:cs typeface="Arial" panose="020B0604020202020204" pitchFamily="34" charset="0"/>
              </a:rPr>
              <a:t> lets you prepare and file your federal income tax online using guided tax preparation. You also have the option to use web-based services, like </a:t>
            </a:r>
            <a:r>
              <a:rPr lang="en-US" sz="1700" dirty="0">
                <a:solidFill>
                  <a:schemeClr val="accent1">
                    <a:lumMod val="75000"/>
                  </a:schemeClr>
                </a:solidFill>
                <a:latin typeface="Arial" panose="020B0604020202020204" pitchFamily="34" charset="0"/>
                <a:cs typeface="Arial" panose="020B0604020202020204" pitchFamily="34" charset="0"/>
                <a:hlinkClick r:id="rId5"/>
              </a:rPr>
              <a:t>TurboTax</a:t>
            </a:r>
            <a:r>
              <a:rPr lang="en-US" sz="1700" dirty="0">
                <a:solidFill>
                  <a:schemeClr val="accent1">
                    <a:lumMod val="75000"/>
                  </a:schemeClr>
                </a:solidFill>
                <a:latin typeface="Arial" panose="020B0604020202020204" pitchFamily="34" charset="0"/>
                <a:cs typeface="Arial" panose="020B0604020202020204" pitchFamily="34" charset="0"/>
              </a:rPr>
              <a:t>, </a:t>
            </a:r>
            <a:r>
              <a:rPr lang="en-US" sz="1700" dirty="0">
                <a:solidFill>
                  <a:schemeClr val="accent1">
                    <a:lumMod val="75000"/>
                  </a:schemeClr>
                </a:solidFill>
                <a:latin typeface="Arial" panose="020B0604020202020204" pitchFamily="34" charset="0"/>
                <a:cs typeface="Arial" panose="020B0604020202020204" pitchFamily="34" charset="0"/>
                <a:hlinkClick r:id="rId6"/>
              </a:rPr>
              <a:t>H&amp;R Block Tax Software</a:t>
            </a:r>
            <a:r>
              <a:rPr lang="en-US" sz="1700" dirty="0">
                <a:solidFill>
                  <a:schemeClr val="accent1">
                    <a:lumMod val="75000"/>
                  </a:schemeClr>
                </a:solidFill>
                <a:latin typeface="Arial" panose="020B0604020202020204" pitchFamily="34" charset="0"/>
                <a:cs typeface="Arial" panose="020B0604020202020204" pitchFamily="34" charset="0"/>
              </a:rPr>
              <a:t>, or </a:t>
            </a:r>
            <a:r>
              <a:rPr lang="en-US" sz="1700" dirty="0">
                <a:solidFill>
                  <a:schemeClr val="accent1">
                    <a:lumMod val="75000"/>
                  </a:schemeClr>
                </a:solidFill>
                <a:latin typeface="Arial" panose="020B0604020202020204" pitchFamily="34" charset="0"/>
                <a:cs typeface="Arial" panose="020B0604020202020204" pitchFamily="34" charset="0"/>
                <a:hlinkClick r:id="rId7"/>
              </a:rPr>
              <a:t>TaxSlayer</a:t>
            </a:r>
            <a:r>
              <a:rPr lang="en-US" sz="1700" dirty="0">
                <a:solidFill>
                  <a:schemeClr val="accent1">
                    <a:lumMod val="75000"/>
                  </a:schemeClr>
                </a:solidFill>
                <a:latin typeface="Arial" panose="020B0604020202020204" pitchFamily="34" charset="0"/>
                <a:cs typeface="Arial" panose="020B0604020202020204" pitchFamily="34" charset="0"/>
              </a:rPr>
              <a:t>, among others. </a:t>
            </a:r>
          </a:p>
          <a:p>
            <a:endParaRPr lang="en-US" sz="1700" dirty="0">
              <a:solidFill>
                <a:schemeClr val="accent1">
                  <a:lumMod val="75000"/>
                </a:schemeClr>
              </a:solidFill>
              <a:latin typeface="Arial" panose="020B0604020202020204" pitchFamily="34" charset="0"/>
              <a:cs typeface="Arial" panose="020B0604020202020204" pitchFamily="34" charset="0"/>
            </a:endParaRPr>
          </a:p>
          <a:p>
            <a:r>
              <a:rPr lang="en-US" sz="1700" dirty="0">
                <a:solidFill>
                  <a:schemeClr val="accent1">
                    <a:lumMod val="75000"/>
                  </a:schemeClr>
                </a:solidFill>
                <a:latin typeface="Arial" panose="020B0604020202020204" pitchFamily="34" charset="0"/>
                <a:cs typeface="Arial" panose="020B0604020202020204" pitchFamily="34" charset="0"/>
              </a:rPr>
              <a:t>GW tax department does not endorse any particular tax filing program. You should research your options to find out which one will best suit your needs. </a:t>
            </a:r>
          </a:p>
          <a:p>
            <a:endParaRPr lang="en-US" sz="1700" dirty="0">
              <a:solidFill>
                <a:schemeClr val="accent1">
                  <a:lumMod val="75000"/>
                </a:schemeClr>
              </a:solidFill>
              <a:latin typeface="Arial" panose="020B0604020202020204" pitchFamily="34" charset="0"/>
              <a:cs typeface="Arial" panose="020B0604020202020204" pitchFamily="34" charset="0"/>
            </a:endParaRPr>
          </a:p>
          <a:p>
            <a:r>
              <a:rPr lang="en-US" sz="1700" dirty="0">
                <a:solidFill>
                  <a:schemeClr val="accent1">
                    <a:lumMod val="75000"/>
                  </a:schemeClr>
                </a:solidFill>
                <a:latin typeface="Arial" panose="020B0604020202020204" pitchFamily="34" charset="0"/>
                <a:cs typeface="Arial" panose="020B0604020202020204" pitchFamily="34" charset="0"/>
              </a:rPr>
              <a:t>This workshop is not intended for resident alien students</a:t>
            </a:r>
            <a:endParaRPr lang="en-US" sz="1700" baseline="30000" dirty="0">
              <a:solidFill>
                <a:schemeClr val="accent1">
                  <a:lumMod val="75000"/>
                </a:schemeClr>
              </a:solidFill>
              <a:latin typeface="Arial" panose="020B0604020202020204" pitchFamily="34" charset="0"/>
              <a:cs typeface="Arial" panose="020B0604020202020204" pitchFamily="34" charset="0"/>
            </a:endParaRPr>
          </a:p>
          <a:p>
            <a:endParaRPr lang="en-US" sz="1500" baseline="30000" dirty="0">
              <a:latin typeface="Arial"/>
              <a:cs typeface="Arial"/>
            </a:endParaRPr>
          </a:p>
        </p:txBody>
      </p:sp>
    </p:spTree>
    <p:extLst>
      <p:ext uri="{BB962C8B-B14F-4D97-AF65-F5344CB8AC3E}">
        <p14:creationId xmlns:p14="http://schemas.microsoft.com/office/powerpoint/2010/main" val="3614807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accent1">
                    <a:lumMod val="75000"/>
                  </a:schemeClr>
                </a:solidFill>
                <a:latin typeface="Arial" panose="020B0604020202020204" pitchFamily="34" charset="0"/>
                <a:cs typeface="Arial" panose="020B0604020202020204" pitchFamily="34" charset="0"/>
              </a:rPr>
              <a:t>Who must file for 2023?</a:t>
            </a:r>
          </a:p>
        </p:txBody>
      </p:sp>
      <p:sp>
        <p:nvSpPr>
          <p:cNvPr id="3" name="Content Placeholder 2"/>
          <p:cNvSpPr>
            <a:spLocks noGrp="1"/>
          </p:cNvSpPr>
          <p:nvPr>
            <p:ph idx="1"/>
          </p:nvPr>
        </p:nvSpPr>
        <p:spPr/>
        <p:txBody>
          <a:bodyPr>
            <a:normAutofit/>
          </a:bodyPr>
          <a:lstStyle/>
          <a:p>
            <a:r>
              <a:rPr lang="en-US" sz="1700" dirty="0">
                <a:solidFill>
                  <a:schemeClr val="accent1">
                    <a:lumMod val="75000"/>
                  </a:schemeClr>
                </a:solidFill>
                <a:latin typeface="Arial" panose="020B0604020202020204" pitchFamily="34" charset="0"/>
                <a:cs typeface="Arial" panose="020B0604020202020204" pitchFamily="34" charset="0"/>
              </a:rPr>
              <a:t>Every nonresident alien who is an exempt individual for purposes of the substantial presence test must complete Form 8843, irrespective of income or days of presence.</a:t>
            </a:r>
          </a:p>
          <a:p>
            <a:endParaRPr lang="en-US" sz="1700" dirty="0">
              <a:solidFill>
                <a:schemeClr val="accent1">
                  <a:lumMod val="75000"/>
                </a:schemeClr>
              </a:solidFill>
              <a:latin typeface="Arial" panose="020B0604020202020204" pitchFamily="34" charset="0"/>
              <a:cs typeface="Arial" panose="020B0604020202020204" pitchFamily="34" charset="0"/>
            </a:endParaRPr>
          </a:p>
          <a:p>
            <a:r>
              <a:rPr lang="en-US" sz="1700" dirty="0">
                <a:solidFill>
                  <a:schemeClr val="accent1">
                    <a:lumMod val="75000"/>
                  </a:schemeClr>
                </a:solidFill>
                <a:latin typeface="Arial" panose="020B0604020202020204" pitchFamily="34" charset="0"/>
                <a:cs typeface="Arial" panose="020B0604020202020204" pitchFamily="34" charset="0"/>
              </a:rPr>
              <a:t>Any nonresident alien who received taxable earnings or income from a US source during 2023 should generally file a federal income tax return (</a:t>
            </a:r>
            <a:r>
              <a:rPr lang="en-US" sz="1700" dirty="0">
                <a:solidFill>
                  <a:schemeClr val="accent1">
                    <a:lumMod val="75000"/>
                  </a:schemeClr>
                </a:solidFill>
                <a:latin typeface="Arial" panose="020B0604020202020204" pitchFamily="34" charset="0"/>
                <a:cs typeface="Arial" panose="020B0604020202020204" pitchFamily="34" charset="0"/>
                <a:hlinkClick r:id="rId2"/>
              </a:rPr>
              <a:t>1040-NR</a:t>
            </a:r>
            <a:r>
              <a:rPr lang="en-US" sz="1700" dirty="0">
                <a:solidFill>
                  <a:schemeClr val="accent1">
                    <a:lumMod val="75000"/>
                  </a:schemeClr>
                </a:solidFill>
                <a:latin typeface="Arial" panose="020B0604020202020204" pitchFamily="34" charset="0"/>
                <a:cs typeface="Arial" panose="020B0604020202020204" pitchFamily="34" charset="0"/>
              </a:rPr>
              <a:t>) and applicable state tax return</a:t>
            </a:r>
          </a:p>
          <a:p>
            <a:pPr marL="0" indent="0">
              <a:buNone/>
            </a:pPr>
            <a:endParaRPr lang="en-US" sz="1700" dirty="0">
              <a:solidFill>
                <a:schemeClr val="accent1">
                  <a:lumMod val="75000"/>
                </a:schemeClr>
              </a:solidFill>
              <a:latin typeface="Arial" panose="020B0604020202020204" pitchFamily="34" charset="0"/>
              <a:cs typeface="Arial" panose="020B0604020202020204" pitchFamily="34" charset="0"/>
            </a:endParaRPr>
          </a:p>
          <a:p>
            <a:r>
              <a:rPr lang="en-US" sz="1700" dirty="0">
                <a:solidFill>
                  <a:schemeClr val="accent1">
                    <a:lumMod val="75000"/>
                  </a:schemeClr>
                </a:solidFill>
                <a:latin typeface="Arial" panose="020B0604020202020204" pitchFamily="34" charset="0"/>
                <a:cs typeface="Arial" panose="020B0604020202020204" pitchFamily="34" charset="0"/>
              </a:rPr>
              <a:t>Form 1040NR-EZ has been discontinued since 2020 tax season.</a:t>
            </a:r>
          </a:p>
        </p:txBody>
      </p:sp>
      <p:pic>
        <p:nvPicPr>
          <p:cNvPr id="4" name="Picture 3"/>
          <p:cNvPicPr>
            <a:picLocks noChangeAspect="1"/>
          </p:cNvPicPr>
          <p:nvPr/>
        </p:nvPicPr>
        <p:blipFill>
          <a:blip r:embed="rId3"/>
          <a:stretch>
            <a:fillRect/>
          </a:stretch>
        </p:blipFill>
        <p:spPr>
          <a:xfrm>
            <a:off x="5964749" y="4271074"/>
            <a:ext cx="3024268" cy="2438400"/>
          </a:xfrm>
          <a:prstGeom prst="rect">
            <a:avLst/>
          </a:prstGeom>
        </p:spPr>
      </p:pic>
    </p:spTree>
    <p:extLst>
      <p:ext uri="{BB962C8B-B14F-4D97-AF65-F5344CB8AC3E}">
        <p14:creationId xmlns:p14="http://schemas.microsoft.com/office/powerpoint/2010/main" val="788674769"/>
      </p:ext>
    </p:extLst>
  </p:cSld>
  <p:clrMapOvr>
    <a:masterClrMapping/>
  </p:clrMapOvr>
</p:sld>
</file>

<file path=ppt/theme/theme1.xml><?xml version="1.0" encoding="utf-8"?>
<a:theme xmlns:a="http://schemas.openxmlformats.org/drawingml/2006/main" name="FNC_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4393</TotalTime>
  <Words>2317</Words>
  <Application>Microsoft Office PowerPoint</Application>
  <PresentationFormat>On-screen Show (4:3)</PresentationFormat>
  <Paragraphs>276</Paragraphs>
  <Slides>42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Courier New</vt:lpstr>
      <vt:lpstr>Wingdings</vt:lpstr>
      <vt:lpstr>FNC_PowerPoint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must file for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W-2</vt:lpstr>
      <vt:lpstr>Sample 1042-S</vt:lpstr>
      <vt:lpstr>SAMPLE 1099-NEC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George Washington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jgreen9</dc:creator>
  <cp:lastModifiedBy>Yallayi, Lalitha Madhavi</cp:lastModifiedBy>
  <cp:revision>325</cp:revision>
  <cp:lastPrinted>2013-11-12T19:47:01Z</cp:lastPrinted>
  <dcterms:created xsi:type="dcterms:W3CDTF">2013-09-03T17:03:28Z</dcterms:created>
  <dcterms:modified xsi:type="dcterms:W3CDTF">2024-03-19T13:43:26Z</dcterms:modified>
</cp:coreProperties>
</file>